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28"/>
  </p:notesMasterIdLst>
  <p:handoutMasterIdLst>
    <p:handoutMasterId r:id="rId29"/>
  </p:handoutMasterIdLst>
  <p:sldIdLst>
    <p:sldId id="257" r:id="rId2"/>
    <p:sldId id="258" r:id="rId3"/>
    <p:sldId id="268" r:id="rId4"/>
    <p:sldId id="261" r:id="rId5"/>
    <p:sldId id="262" r:id="rId6"/>
    <p:sldId id="269" r:id="rId7"/>
    <p:sldId id="263" r:id="rId8"/>
    <p:sldId id="264" r:id="rId9"/>
    <p:sldId id="265" r:id="rId10"/>
    <p:sldId id="266" r:id="rId11"/>
    <p:sldId id="267" r:id="rId12"/>
    <p:sldId id="270" r:id="rId13"/>
    <p:sldId id="271" r:id="rId14"/>
    <p:sldId id="272" r:id="rId15"/>
    <p:sldId id="273" r:id="rId16"/>
    <p:sldId id="275" r:id="rId17"/>
    <p:sldId id="274" r:id="rId18"/>
    <p:sldId id="279" r:id="rId19"/>
    <p:sldId id="276" r:id="rId20"/>
    <p:sldId id="280" r:id="rId21"/>
    <p:sldId id="281" r:id="rId22"/>
    <p:sldId id="282" r:id="rId23"/>
    <p:sldId id="277" r:id="rId24"/>
    <p:sldId id="278" r:id="rId25"/>
    <p:sldId id="259" r:id="rId26"/>
    <p:sldId id="26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BF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2"/>
    <p:restoredTop sz="94853"/>
  </p:normalViewPr>
  <p:slideViewPr>
    <p:cSldViewPr snapToGrid="0" snapToObjects="1">
      <p:cViewPr varScale="1">
        <p:scale>
          <a:sx n="88" d="100"/>
          <a:sy n="88" d="100"/>
        </p:scale>
        <p:origin x="11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2732C8-FD4F-41F5-961B-DD7FFF3F0AB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CF767B5-8BDB-435D-9F5C-103CB2A3825F}">
      <dgm:prSet/>
      <dgm:spPr/>
      <dgm:t>
        <a:bodyPr/>
        <a:lstStyle/>
        <a:p>
          <a:pPr>
            <a:lnSpc>
              <a:spcPct val="100000"/>
            </a:lnSpc>
          </a:pPr>
          <a:r>
            <a:rPr lang="en-US" dirty="0"/>
            <a:t>The current version of the database is only for a small group of people living in a single apartment. It can be scaled to store and process data for many people living in different apartments.</a:t>
          </a:r>
        </a:p>
      </dgm:t>
    </dgm:pt>
    <dgm:pt modelId="{1A40BB17-BC9C-4AE8-8CF7-1DD270641F9D}" type="parTrans" cxnId="{B708DCC4-AE50-4C4F-8958-540601C68D03}">
      <dgm:prSet/>
      <dgm:spPr/>
      <dgm:t>
        <a:bodyPr/>
        <a:lstStyle/>
        <a:p>
          <a:endParaRPr lang="en-US"/>
        </a:p>
      </dgm:t>
    </dgm:pt>
    <dgm:pt modelId="{ABF7AF56-B005-4102-B9B9-5FA9E982E89A}" type="sibTrans" cxnId="{B708DCC4-AE50-4C4F-8958-540601C68D03}">
      <dgm:prSet/>
      <dgm:spPr/>
      <dgm:t>
        <a:bodyPr/>
        <a:lstStyle/>
        <a:p>
          <a:endParaRPr lang="en-US"/>
        </a:p>
      </dgm:t>
    </dgm:pt>
    <dgm:pt modelId="{08B8B434-0C23-4168-BDB0-98E781460B05}">
      <dgm:prSet/>
      <dgm:spPr/>
      <dgm:t>
        <a:bodyPr/>
        <a:lstStyle/>
        <a:p>
          <a:pPr>
            <a:lnSpc>
              <a:spcPct val="100000"/>
            </a:lnSpc>
          </a:pPr>
          <a:r>
            <a:rPr lang="en-US"/>
            <a:t>The database can have more descriptive data so that analysis can be done on an even smaller scale.</a:t>
          </a:r>
        </a:p>
      </dgm:t>
    </dgm:pt>
    <dgm:pt modelId="{2B8B4805-7BB3-4F56-B739-63B2D2966803}" type="parTrans" cxnId="{FAF45417-6E0B-41C4-99AD-039439D1CA38}">
      <dgm:prSet/>
      <dgm:spPr/>
      <dgm:t>
        <a:bodyPr/>
        <a:lstStyle/>
        <a:p>
          <a:endParaRPr lang="en-US"/>
        </a:p>
      </dgm:t>
    </dgm:pt>
    <dgm:pt modelId="{2554CBEA-1414-4A8C-958F-6AF50DC77040}" type="sibTrans" cxnId="{FAF45417-6E0B-41C4-99AD-039439D1CA38}">
      <dgm:prSet/>
      <dgm:spPr/>
      <dgm:t>
        <a:bodyPr/>
        <a:lstStyle/>
        <a:p>
          <a:endParaRPr lang="en-US"/>
        </a:p>
      </dgm:t>
    </dgm:pt>
    <dgm:pt modelId="{B4F97CEC-C517-4BC8-B07F-2C9998C13FCE}">
      <dgm:prSet/>
      <dgm:spPr/>
      <dgm:t>
        <a:bodyPr/>
        <a:lstStyle/>
        <a:p>
          <a:pPr>
            <a:lnSpc>
              <a:spcPct val="100000"/>
            </a:lnSpc>
          </a:pPr>
          <a:r>
            <a:rPr lang="en-US" dirty="0"/>
            <a:t>The database can be implemented alongside UI so that alert message can be sent to users (Expiration date, NextDueDate, FinishTime, etc.)</a:t>
          </a:r>
        </a:p>
      </dgm:t>
    </dgm:pt>
    <dgm:pt modelId="{86CED916-7265-48BF-97C8-23C550F82DCF}" type="parTrans" cxnId="{2C2D88E6-45B8-4342-9D15-3C5E6C3073E9}">
      <dgm:prSet/>
      <dgm:spPr/>
      <dgm:t>
        <a:bodyPr/>
        <a:lstStyle/>
        <a:p>
          <a:endParaRPr lang="en-US"/>
        </a:p>
      </dgm:t>
    </dgm:pt>
    <dgm:pt modelId="{6C51EA40-19DD-4A8E-BE98-6D39B51D7B57}" type="sibTrans" cxnId="{2C2D88E6-45B8-4342-9D15-3C5E6C3073E9}">
      <dgm:prSet/>
      <dgm:spPr/>
      <dgm:t>
        <a:bodyPr/>
        <a:lstStyle/>
        <a:p>
          <a:endParaRPr lang="en-US"/>
        </a:p>
      </dgm:t>
    </dgm:pt>
    <dgm:pt modelId="{D57F6071-C177-4E15-81F3-926C2C48C499}" type="pres">
      <dgm:prSet presAssocID="{832732C8-FD4F-41F5-961B-DD7FFF3F0AB2}" presName="root" presStyleCnt="0">
        <dgm:presLayoutVars>
          <dgm:dir/>
          <dgm:resizeHandles val="exact"/>
        </dgm:presLayoutVars>
      </dgm:prSet>
      <dgm:spPr/>
    </dgm:pt>
    <dgm:pt modelId="{1A81CBEC-864C-4D14-A3B4-CED378AFB576}" type="pres">
      <dgm:prSet presAssocID="{DCF767B5-8BDB-435D-9F5C-103CB2A3825F}" presName="compNode" presStyleCnt="0"/>
      <dgm:spPr/>
    </dgm:pt>
    <dgm:pt modelId="{02650ED3-130C-4F5C-985E-B4E14C423F85}" type="pres">
      <dgm:prSet presAssocID="{DCF767B5-8BDB-435D-9F5C-103CB2A3825F}" presName="bgRect" presStyleLbl="bgShp" presStyleIdx="0" presStyleCnt="3"/>
      <dgm:spPr/>
    </dgm:pt>
    <dgm:pt modelId="{821EF87B-05F1-4877-AA30-2332B8E645C4}" type="pres">
      <dgm:prSet presAssocID="{DCF767B5-8BDB-435D-9F5C-103CB2A382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20932BF7-2E57-419E-A046-3D6A07C0CEF8}" type="pres">
      <dgm:prSet presAssocID="{DCF767B5-8BDB-435D-9F5C-103CB2A3825F}" presName="spaceRect" presStyleCnt="0"/>
      <dgm:spPr/>
    </dgm:pt>
    <dgm:pt modelId="{6A935AD2-AF3C-438A-B21B-2568F7C02EAB}" type="pres">
      <dgm:prSet presAssocID="{DCF767B5-8BDB-435D-9F5C-103CB2A3825F}" presName="parTx" presStyleLbl="revTx" presStyleIdx="0" presStyleCnt="3">
        <dgm:presLayoutVars>
          <dgm:chMax val="0"/>
          <dgm:chPref val="0"/>
        </dgm:presLayoutVars>
      </dgm:prSet>
      <dgm:spPr/>
    </dgm:pt>
    <dgm:pt modelId="{775347CB-7CB8-44D0-A8BA-8EDE1303B413}" type="pres">
      <dgm:prSet presAssocID="{ABF7AF56-B005-4102-B9B9-5FA9E982E89A}" presName="sibTrans" presStyleCnt="0"/>
      <dgm:spPr/>
    </dgm:pt>
    <dgm:pt modelId="{57298777-6555-45BA-BE24-45863581A785}" type="pres">
      <dgm:prSet presAssocID="{08B8B434-0C23-4168-BDB0-98E781460B05}" presName="compNode" presStyleCnt="0"/>
      <dgm:spPr/>
    </dgm:pt>
    <dgm:pt modelId="{8249186E-6EE8-449E-9D4C-C0D39CB2F1A9}" type="pres">
      <dgm:prSet presAssocID="{08B8B434-0C23-4168-BDB0-98E781460B05}" presName="bgRect" presStyleLbl="bgShp" presStyleIdx="1" presStyleCnt="3"/>
      <dgm:spPr/>
    </dgm:pt>
    <dgm:pt modelId="{2F6C9A15-4C6E-4475-9770-8BF0DB056A28}" type="pres">
      <dgm:prSet presAssocID="{08B8B434-0C23-4168-BDB0-98E781460B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25D45F22-F40F-4D27-8A0E-98629655E5EB}" type="pres">
      <dgm:prSet presAssocID="{08B8B434-0C23-4168-BDB0-98E781460B05}" presName="spaceRect" presStyleCnt="0"/>
      <dgm:spPr/>
    </dgm:pt>
    <dgm:pt modelId="{53A4DD10-70F2-47D1-B57E-4BF7F99A680B}" type="pres">
      <dgm:prSet presAssocID="{08B8B434-0C23-4168-BDB0-98E781460B05}" presName="parTx" presStyleLbl="revTx" presStyleIdx="1" presStyleCnt="3">
        <dgm:presLayoutVars>
          <dgm:chMax val="0"/>
          <dgm:chPref val="0"/>
        </dgm:presLayoutVars>
      </dgm:prSet>
      <dgm:spPr/>
    </dgm:pt>
    <dgm:pt modelId="{3CF510F1-9CE2-44BA-B4FF-08D52372D9DB}" type="pres">
      <dgm:prSet presAssocID="{2554CBEA-1414-4A8C-958F-6AF50DC77040}" presName="sibTrans" presStyleCnt="0"/>
      <dgm:spPr/>
    </dgm:pt>
    <dgm:pt modelId="{4739B256-0B9F-4D88-AC90-76FA3CDEB29B}" type="pres">
      <dgm:prSet presAssocID="{B4F97CEC-C517-4BC8-B07F-2C9998C13FCE}" presName="compNode" presStyleCnt="0"/>
      <dgm:spPr/>
    </dgm:pt>
    <dgm:pt modelId="{4D428B27-A915-4F63-BCD2-5A05886CA690}" type="pres">
      <dgm:prSet presAssocID="{B4F97CEC-C517-4BC8-B07F-2C9998C13FCE}" presName="bgRect" presStyleLbl="bgShp" presStyleIdx="2" presStyleCnt="3"/>
      <dgm:spPr/>
    </dgm:pt>
    <dgm:pt modelId="{EAA82AE4-9D1B-4E65-B0D3-C316EBDC3051}" type="pres">
      <dgm:prSet presAssocID="{B4F97CEC-C517-4BC8-B07F-2C9998C13FCE}" presName="iconRect" presStyleLbl="node1" presStyleIdx="2" presStyleCnt="3"/>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lowchart"/>
        </a:ext>
      </dgm:extLst>
    </dgm:pt>
    <dgm:pt modelId="{519E0A61-B1C4-447F-9ECA-94D1FE0E3EEF}" type="pres">
      <dgm:prSet presAssocID="{B4F97CEC-C517-4BC8-B07F-2C9998C13FCE}" presName="spaceRect" presStyleCnt="0"/>
      <dgm:spPr/>
    </dgm:pt>
    <dgm:pt modelId="{878AC714-92EB-4556-B96A-9F092B32EAFC}" type="pres">
      <dgm:prSet presAssocID="{B4F97CEC-C517-4BC8-B07F-2C9998C13FCE}" presName="parTx" presStyleLbl="revTx" presStyleIdx="2" presStyleCnt="3">
        <dgm:presLayoutVars>
          <dgm:chMax val="0"/>
          <dgm:chPref val="0"/>
        </dgm:presLayoutVars>
      </dgm:prSet>
      <dgm:spPr/>
    </dgm:pt>
  </dgm:ptLst>
  <dgm:cxnLst>
    <dgm:cxn modelId="{9CCF5E09-1999-4DF3-B366-91C4BF3C8EAA}" type="presOf" srcId="{B4F97CEC-C517-4BC8-B07F-2C9998C13FCE}" destId="{878AC714-92EB-4556-B96A-9F092B32EAFC}" srcOrd="0" destOrd="0" presId="urn:microsoft.com/office/officeart/2018/2/layout/IconVerticalSolidList"/>
    <dgm:cxn modelId="{FAF45417-6E0B-41C4-99AD-039439D1CA38}" srcId="{832732C8-FD4F-41F5-961B-DD7FFF3F0AB2}" destId="{08B8B434-0C23-4168-BDB0-98E781460B05}" srcOrd="1" destOrd="0" parTransId="{2B8B4805-7BB3-4F56-B739-63B2D2966803}" sibTransId="{2554CBEA-1414-4A8C-958F-6AF50DC77040}"/>
    <dgm:cxn modelId="{20058023-BFF9-4D4D-858D-0CC894C8A780}" type="presOf" srcId="{DCF767B5-8BDB-435D-9F5C-103CB2A3825F}" destId="{6A935AD2-AF3C-438A-B21B-2568F7C02EAB}" srcOrd="0" destOrd="0" presId="urn:microsoft.com/office/officeart/2018/2/layout/IconVerticalSolidList"/>
    <dgm:cxn modelId="{29C93268-EA8F-4A20-B4BE-66DA205FF4DB}" type="presOf" srcId="{08B8B434-0C23-4168-BDB0-98E781460B05}" destId="{53A4DD10-70F2-47D1-B57E-4BF7F99A680B}" srcOrd="0" destOrd="0" presId="urn:microsoft.com/office/officeart/2018/2/layout/IconVerticalSolidList"/>
    <dgm:cxn modelId="{B708DCC4-AE50-4C4F-8958-540601C68D03}" srcId="{832732C8-FD4F-41F5-961B-DD7FFF3F0AB2}" destId="{DCF767B5-8BDB-435D-9F5C-103CB2A3825F}" srcOrd="0" destOrd="0" parTransId="{1A40BB17-BC9C-4AE8-8CF7-1DD270641F9D}" sibTransId="{ABF7AF56-B005-4102-B9B9-5FA9E982E89A}"/>
    <dgm:cxn modelId="{AB6E66D7-CB66-4D36-B422-655F51CACBB6}" type="presOf" srcId="{832732C8-FD4F-41F5-961B-DD7FFF3F0AB2}" destId="{D57F6071-C177-4E15-81F3-926C2C48C499}" srcOrd="0" destOrd="0" presId="urn:microsoft.com/office/officeart/2018/2/layout/IconVerticalSolidList"/>
    <dgm:cxn modelId="{2C2D88E6-45B8-4342-9D15-3C5E6C3073E9}" srcId="{832732C8-FD4F-41F5-961B-DD7FFF3F0AB2}" destId="{B4F97CEC-C517-4BC8-B07F-2C9998C13FCE}" srcOrd="2" destOrd="0" parTransId="{86CED916-7265-48BF-97C8-23C550F82DCF}" sibTransId="{6C51EA40-19DD-4A8E-BE98-6D39B51D7B57}"/>
    <dgm:cxn modelId="{D24F77C7-7A6F-411A-B10D-218B16387F12}" type="presParOf" srcId="{D57F6071-C177-4E15-81F3-926C2C48C499}" destId="{1A81CBEC-864C-4D14-A3B4-CED378AFB576}" srcOrd="0" destOrd="0" presId="urn:microsoft.com/office/officeart/2018/2/layout/IconVerticalSolidList"/>
    <dgm:cxn modelId="{CF89DF61-C71B-4B1B-91E0-C34FCB695C92}" type="presParOf" srcId="{1A81CBEC-864C-4D14-A3B4-CED378AFB576}" destId="{02650ED3-130C-4F5C-985E-B4E14C423F85}" srcOrd="0" destOrd="0" presId="urn:microsoft.com/office/officeart/2018/2/layout/IconVerticalSolidList"/>
    <dgm:cxn modelId="{A0A8868B-ED0D-482F-BBEE-42613C099284}" type="presParOf" srcId="{1A81CBEC-864C-4D14-A3B4-CED378AFB576}" destId="{821EF87B-05F1-4877-AA30-2332B8E645C4}" srcOrd="1" destOrd="0" presId="urn:microsoft.com/office/officeart/2018/2/layout/IconVerticalSolidList"/>
    <dgm:cxn modelId="{79010CAA-1303-471C-B09F-20DA9D46779A}" type="presParOf" srcId="{1A81CBEC-864C-4D14-A3B4-CED378AFB576}" destId="{20932BF7-2E57-419E-A046-3D6A07C0CEF8}" srcOrd="2" destOrd="0" presId="urn:microsoft.com/office/officeart/2018/2/layout/IconVerticalSolidList"/>
    <dgm:cxn modelId="{46FC0A7E-C491-4694-A8BE-DB54BA731C23}" type="presParOf" srcId="{1A81CBEC-864C-4D14-A3B4-CED378AFB576}" destId="{6A935AD2-AF3C-438A-B21B-2568F7C02EAB}" srcOrd="3" destOrd="0" presId="urn:microsoft.com/office/officeart/2018/2/layout/IconVerticalSolidList"/>
    <dgm:cxn modelId="{9BF8C557-0F5C-4ED4-B26A-A9F2763797EF}" type="presParOf" srcId="{D57F6071-C177-4E15-81F3-926C2C48C499}" destId="{775347CB-7CB8-44D0-A8BA-8EDE1303B413}" srcOrd="1" destOrd="0" presId="urn:microsoft.com/office/officeart/2018/2/layout/IconVerticalSolidList"/>
    <dgm:cxn modelId="{2857990B-FF07-428B-B078-5B85E72227D4}" type="presParOf" srcId="{D57F6071-C177-4E15-81F3-926C2C48C499}" destId="{57298777-6555-45BA-BE24-45863581A785}" srcOrd="2" destOrd="0" presId="urn:microsoft.com/office/officeart/2018/2/layout/IconVerticalSolidList"/>
    <dgm:cxn modelId="{9F542A33-9A4C-44B5-BAE8-C9823C951DA7}" type="presParOf" srcId="{57298777-6555-45BA-BE24-45863581A785}" destId="{8249186E-6EE8-449E-9D4C-C0D39CB2F1A9}" srcOrd="0" destOrd="0" presId="urn:microsoft.com/office/officeart/2018/2/layout/IconVerticalSolidList"/>
    <dgm:cxn modelId="{6A8DD587-C40F-48DA-8192-C6D954DD1CB8}" type="presParOf" srcId="{57298777-6555-45BA-BE24-45863581A785}" destId="{2F6C9A15-4C6E-4475-9770-8BF0DB056A28}" srcOrd="1" destOrd="0" presId="urn:microsoft.com/office/officeart/2018/2/layout/IconVerticalSolidList"/>
    <dgm:cxn modelId="{515427CD-DC64-465C-AA94-C6C4935D62DC}" type="presParOf" srcId="{57298777-6555-45BA-BE24-45863581A785}" destId="{25D45F22-F40F-4D27-8A0E-98629655E5EB}" srcOrd="2" destOrd="0" presId="urn:microsoft.com/office/officeart/2018/2/layout/IconVerticalSolidList"/>
    <dgm:cxn modelId="{EDFA09FE-C984-4C21-8DBD-550858AB5D87}" type="presParOf" srcId="{57298777-6555-45BA-BE24-45863581A785}" destId="{53A4DD10-70F2-47D1-B57E-4BF7F99A680B}" srcOrd="3" destOrd="0" presId="urn:microsoft.com/office/officeart/2018/2/layout/IconVerticalSolidList"/>
    <dgm:cxn modelId="{1C52D389-D675-4666-9F5F-CC3DAA4708DC}" type="presParOf" srcId="{D57F6071-C177-4E15-81F3-926C2C48C499}" destId="{3CF510F1-9CE2-44BA-B4FF-08D52372D9DB}" srcOrd="3" destOrd="0" presId="urn:microsoft.com/office/officeart/2018/2/layout/IconVerticalSolidList"/>
    <dgm:cxn modelId="{2A2C4F4E-09A4-44E4-B027-A6BB2FB8E30D}" type="presParOf" srcId="{D57F6071-C177-4E15-81F3-926C2C48C499}" destId="{4739B256-0B9F-4D88-AC90-76FA3CDEB29B}" srcOrd="4" destOrd="0" presId="urn:microsoft.com/office/officeart/2018/2/layout/IconVerticalSolidList"/>
    <dgm:cxn modelId="{62E1EB56-E599-4B28-8A66-EBBFF2034FA2}" type="presParOf" srcId="{4739B256-0B9F-4D88-AC90-76FA3CDEB29B}" destId="{4D428B27-A915-4F63-BCD2-5A05886CA690}" srcOrd="0" destOrd="0" presId="urn:microsoft.com/office/officeart/2018/2/layout/IconVerticalSolidList"/>
    <dgm:cxn modelId="{611C5AD1-B829-423B-A067-FF7D97E8DE15}" type="presParOf" srcId="{4739B256-0B9F-4D88-AC90-76FA3CDEB29B}" destId="{EAA82AE4-9D1B-4E65-B0D3-C316EBDC3051}" srcOrd="1" destOrd="0" presId="urn:microsoft.com/office/officeart/2018/2/layout/IconVerticalSolidList"/>
    <dgm:cxn modelId="{653B141A-E109-439F-A653-23D62CD1FCB1}" type="presParOf" srcId="{4739B256-0B9F-4D88-AC90-76FA3CDEB29B}" destId="{519E0A61-B1C4-447F-9ECA-94D1FE0E3EEF}" srcOrd="2" destOrd="0" presId="urn:microsoft.com/office/officeart/2018/2/layout/IconVerticalSolidList"/>
    <dgm:cxn modelId="{D0A25A80-62C1-49A3-88F2-67216D7B27AC}" type="presParOf" srcId="{4739B256-0B9F-4D88-AC90-76FA3CDEB29B}" destId="{878AC714-92EB-4556-B96A-9F092B32EA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50ED3-130C-4F5C-985E-B4E14C423F85}">
      <dsp:nvSpPr>
        <dsp:cNvPr id="0" name=""/>
        <dsp:cNvSpPr/>
      </dsp:nvSpPr>
      <dsp:spPr>
        <a:xfrm>
          <a:off x="0" y="503"/>
          <a:ext cx="9601200" cy="11792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1EF87B-05F1-4877-AA30-2332B8E645C4}">
      <dsp:nvSpPr>
        <dsp:cNvPr id="0" name=""/>
        <dsp:cNvSpPr/>
      </dsp:nvSpPr>
      <dsp:spPr>
        <a:xfrm>
          <a:off x="356736" y="265845"/>
          <a:ext cx="648612" cy="6486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935AD2-AF3C-438A-B21B-2568F7C02EAB}">
      <dsp:nvSpPr>
        <dsp:cNvPr id="0" name=""/>
        <dsp:cNvSpPr/>
      </dsp:nvSpPr>
      <dsp:spPr>
        <a:xfrm>
          <a:off x="1362085" y="503"/>
          <a:ext cx="8239114" cy="1179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809" tIns="124809" rIns="124809" bIns="124809" numCol="1" spcCol="1270" anchor="ctr" anchorCtr="0">
          <a:noAutofit/>
        </a:bodyPr>
        <a:lstStyle/>
        <a:p>
          <a:pPr marL="0" lvl="0" indent="0" algn="l" defTabSz="933450">
            <a:lnSpc>
              <a:spcPct val="100000"/>
            </a:lnSpc>
            <a:spcBef>
              <a:spcPct val="0"/>
            </a:spcBef>
            <a:spcAft>
              <a:spcPct val="35000"/>
            </a:spcAft>
            <a:buNone/>
          </a:pPr>
          <a:r>
            <a:rPr lang="en-US" sz="2100" kern="1200" dirty="0"/>
            <a:t>The current version of the database is only for a small group of people living in a single apartment. It can be scaled to store and process data for many people living in different apartments.</a:t>
          </a:r>
        </a:p>
      </dsp:txBody>
      <dsp:txXfrm>
        <a:off x="1362085" y="503"/>
        <a:ext cx="8239114" cy="1179295"/>
      </dsp:txXfrm>
    </dsp:sp>
    <dsp:sp modelId="{8249186E-6EE8-449E-9D4C-C0D39CB2F1A9}">
      <dsp:nvSpPr>
        <dsp:cNvPr id="0" name=""/>
        <dsp:cNvSpPr/>
      </dsp:nvSpPr>
      <dsp:spPr>
        <a:xfrm>
          <a:off x="0" y="1474622"/>
          <a:ext cx="9601200" cy="11792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C9A15-4C6E-4475-9770-8BF0DB056A28}">
      <dsp:nvSpPr>
        <dsp:cNvPr id="0" name=""/>
        <dsp:cNvSpPr/>
      </dsp:nvSpPr>
      <dsp:spPr>
        <a:xfrm>
          <a:off x="356736" y="1739964"/>
          <a:ext cx="648612" cy="6486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A4DD10-70F2-47D1-B57E-4BF7F99A680B}">
      <dsp:nvSpPr>
        <dsp:cNvPr id="0" name=""/>
        <dsp:cNvSpPr/>
      </dsp:nvSpPr>
      <dsp:spPr>
        <a:xfrm>
          <a:off x="1362085" y="1474622"/>
          <a:ext cx="8239114" cy="1179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809" tIns="124809" rIns="124809" bIns="124809" numCol="1" spcCol="1270" anchor="ctr" anchorCtr="0">
          <a:noAutofit/>
        </a:bodyPr>
        <a:lstStyle/>
        <a:p>
          <a:pPr marL="0" lvl="0" indent="0" algn="l" defTabSz="933450">
            <a:lnSpc>
              <a:spcPct val="100000"/>
            </a:lnSpc>
            <a:spcBef>
              <a:spcPct val="0"/>
            </a:spcBef>
            <a:spcAft>
              <a:spcPct val="35000"/>
            </a:spcAft>
            <a:buNone/>
          </a:pPr>
          <a:r>
            <a:rPr lang="en-US" sz="2100" kern="1200"/>
            <a:t>The database can have more descriptive data so that analysis can be done on an even smaller scale.</a:t>
          </a:r>
        </a:p>
      </dsp:txBody>
      <dsp:txXfrm>
        <a:off x="1362085" y="1474622"/>
        <a:ext cx="8239114" cy="1179295"/>
      </dsp:txXfrm>
    </dsp:sp>
    <dsp:sp modelId="{4D428B27-A915-4F63-BCD2-5A05886CA690}">
      <dsp:nvSpPr>
        <dsp:cNvPr id="0" name=""/>
        <dsp:cNvSpPr/>
      </dsp:nvSpPr>
      <dsp:spPr>
        <a:xfrm>
          <a:off x="0" y="2948741"/>
          <a:ext cx="9601200" cy="117929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82AE4-9D1B-4E65-B0D3-C316EBDC3051}">
      <dsp:nvSpPr>
        <dsp:cNvPr id="0" name=""/>
        <dsp:cNvSpPr/>
      </dsp:nvSpPr>
      <dsp:spPr>
        <a:xfrm>
          <a:off x="356736" y="3214083"/>
          <a:ext cx="648612" cy="648612"/>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8AC714-92EB-4556-B96A-9F092B32EAFC}">
      <dsp:nvSpPr>
        <dsp:cNvPr id="0" name=""/>
        <dsp:cNvSpPr/>
      </dsp:nvSpPr>
      <dsp:spPr>
        <a:xfrm>
          <a:off x="1362085" y="2948741"/>
          <a:ext cx="8239114" cy="1179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809" tIns="124809" rIns="124809" bIns="124809" numCol="1" spcCol="1270" anchor="ctr" anchorCtr="0">
          <a:noAutofit/>
        </a:bodyPr>
        <a:lstStyle/>
        <a:p>
          <a:pPr marL="0" lvl="0" indent="0" algn="l" defTabSz="933450">
            <a:lnSpc>
              <a:spcPct val="100000"/>
            </a:lnSpc>
            <a:spcBef>
              <a:spcPct val="0"/>
            </a:spcBef>
            <a:spcAft>
              <a:spcPct val="35000"/>
            </a:spcAft>
            <a:buNone/>
          </a:pPr>
          <a:r>
            <a:rPr lang="en-US" sz="2100" kern="1200" dirty="0"/>
            <a:t>The database can be implemented alongside UI so that alert message can be sent to users (Expiration date, NextDueDate, FinishTime, etc.)</a:t>
          </a:r>
        </a:p>
      </dsp:txBody>
      <dsp:txXfrm>
        <a:off x="1362085" y="2948741"/>
        <a:ext cx="8239114" cy="11792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13BAA-EFA0-8145-BCCF-8E04443521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Northeastern University</a:t>
            </a:r>
          </a:p>
        </p:txBody>
      </p:sp>
      <p:sp>
        <p:nvSpPr>
          <p:cNvPr id="3" name="Date Placeholder 2">
            <a:extLst>
              <a:ext uri="{FF2B5EF4-FFF2-40B4-BE49-F238E27FC236}">
                <a16:creationId xmlns:a16="http://schemas.microsoft.com/office/drawing/2014/main" id="{587D940D-C6E1-B944-99C8-CB44E591E2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5CD78B-3579-184F-AB82-E23FA748924D}" type="datetimeFigureOut">
              <a:rPr lang="en-US" smtClean="0"/>
              <a:t>4/17/21</a:t>
            </a:fld>
            <a:endParaRPr lang="en-US"/>
          </a:p>
        </p:txBody>
      </p:sp>
      <p:sp>
        <p:nvSpPr>
          <p:cNvPr id="4" name="Footer Placeholder 3">
            <a:extLst>
              <a:ext uri="{FF2B5EF4-FFF2-40B4-BE49-F238E27FC236}">
                <a16:creationId xmlns:a16="http://schemas.microsoft.com/office/drawing/2014/main" id="{32732575-03ED-1D48-8128-68F227F6F9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9AD8B64-ED22-6E46-8705-809F1E9F63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581FB-88F5-A149-A3C2-088DE8E753E9}" type="slidenum">
              <a:rPr lang="en-US" smtClean="0"/>
              <a:t>‹#›</a:t>
            </a:fld>
            <a:endParaRPr lang="en-US"/>
          </a:p>
        </p:txBody>
      </p:sp>
    </p:spTree>
    <p:extLst>
      <p:ext uri="{BB962C8B-B14F-4D97-AF65-F5344CB8AC3E}">
        <p14:creationId xmlns:p14="http://schemas.microsoft.com/office/powerpoint/2010/main" val="240287597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Northeastern University</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54D3E-9D13-074F-9C68-3699232B09AF}" type="datetimeFigureOut">
              <a:rPr lang="en-US" smtClean="0"/>
              <a:t>4/17/21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A53C8-9CC1-F847-B062-E15D40308255}" type="slidenum">
              <a:rPr lang="en-US" smtClean="0"/>
              <a:t>‹#›</a:t>
            </a:fld>
            <a:endParaRPr lang="en-US"/>
          </a:p>
        </p:txBody>
      </p:sp>
    </p:spTree>
    <p:extLst>
      <p:ext uri="{BB962C8B-B14F-4D97-AF65-F5344CB8AC3E}">
        <p14:creationId xmlns:p14="http://schemas.microsoft.com/office/powerpoint/2010/main" val="176186732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accent1"/>
                </a:solidFill>
              </a:defRPr>
            </a:lvl1pPr>
          </a:lstStyle>
          <a:p>
            <a:fld id="{49B59C22-B775-C849-B073-801EC705A885}" type="datetimeFigureOut">
              <a:rPr lang="en-US" smtClean="0"/>
              <a:pPr/>
              <a:t>4/17/21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accent1"/>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accent1"/>
                </a:solidFill>
              </a:defRPr>
            </a:lvl1pPr>
          </a:lstStyle>
          <a:p>
            <a:fld id="{4995C47A-3722-7D42-A708-C789AC06190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976860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B59C22-B775-C849-B073-801EC705A885}"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5C47A-3722-7D42-A708-C789AC06190F}" type="slidenum">
              <a:rPr lang="en-US" smtClean="0"/>
              <a:t>‹#›</a:t>
            </a:fld>
            <a:endParaRPr lang="en-US"/>
          </a:p>
        </p:txBody>
      </p:sp>
    </p:spTree>
    <p:extLst>
      <p:ext uri="{BB962C8B-B14F-4D97-AF65-F5344CB8AC3E}">
        <p14:creationId xmlns:p14="http://schemas.microsoft.com/office/powerpoint/2010/main" val="2236409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B59C22-B775-C849-B073-801EC705A885}"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5C47A-3722-7D42-A708-C789AC06190F}" type="slidenum">
              <a:rPr lang="en-US" smtClean="0"/>
              <a:t>‹#›</a:t>
            </a:fld>
            <a:endParaRPr lang="en-US"/>
          </a:p>
        </p:txBody>
      </p:sp>
    </p:spTree>
    <p:extLst>
      <p:ext uri="{BB962C8B-B14F-4D97-AF65-F5344CB8AC3E}">
        <p14:creationId xmlns:p14="http://schemas.microsoft.com/office/powerpoint/2010/main" val="1152425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49B59C22-B775-C849-B073-801EC705A885}" type="datetimeFigureOut">
              <a:rPr lang="en-US" smtClean="0"/>
              <a:pPr/>
              <a:t>4/17/21</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995C47A-3722-7D42-A708-C789AC06190F}" type="slidenum">
              <a:rPr lang="en-US" smtClean="0"/>
              <a:pPr/>
              <a:t>‹#›</a:t>
            </a:fld>
            <a:endParaRPr lang="en-US" dirty="0"/>
          </a:p>
        </p:txBody>
      </p:sp>
    </p:spTree>
    <p:extLst>
      <p:ext uri="{BB962C8B-B14F-4D97-AF65-F5344CB8AC3E}">
        <p14:creationId xmlns:p14="http://schemas.microsoft.com/office/powerpoint/2010/main" val="96137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dirty="0"/>
              <a:t>Click to edit Master title style</a:t>
            </a:r>
          </a:p>
        </p:txBody>
      </p:sp>
      <p:sp>
        <p:nvSpPr>
          <p:cNvPr id="3" name="Text Placeholder 2"/>
          <p:cNvSpPr>
            <a:spLocks noGrp="1"/>
          </p:cNvSpPr>
          <p:nvPr>
            <p:ph type="body" idx="1"/>
          </p:nvPr>
        </p:nvSpPr>
        <p:spPr>
          <a:xfrm>
            <a:off x="765025" y="4216328"/>
            <a:ext cx="9612971" cy="1143324"/>
          </a:xfrm>
          <a:solidFill>
            <a:schemeClr val="accent1"/>
          </a:solidFill>
        </p:spPr>
        <p:txBody>
          <a:bodyPr/>
          <a:lstStyle>
            <a:lvl1pPr marL="0" indent="0" algn="r">
              <a:lnSpc>
                <a:spcPct val="112000"/>
              </a:lnSpc>
              <a:spcBef>
                <a:spcPts val="0"/>
              </a:spcBef>
              <a:spcAft>
                <a:spcPts val="0"/>
              </a:spcAft>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9B59C22-B775-C849-B073-801EC705A885}" type="datetimeFigureOut">
              <a:rPr lang="en-US" smtClean="0"/>
              <a:t>4/17/21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995C47A-3722-7D42-A708-C789AC06190F}"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1"/>
          </a:solidFill>
          <a:ln w="0">
            <a:noFill/>
            <a:prstDash val="solid"/>
            <a:round/>
            <a:headEnd/>
            <a:tailEnd/>
          </a:ln>
        </p:spPr>
      </p:sp>
    </p:spTree>
    <p:extLst>
      <p:ext uri="{BB962C8B-B14F-4D97-AF65-F5344CB8AC3E}">
        <p14:creationId xmlns:p14="http://schemas.microsoft.com/office/powerpoint/2010/main" val="40119788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B59C22-B775-C849-B073-801EC705A885}" type="datetimeFigureOut">
              <a:rPr lang="en-US" smtClean="0"/>
              <a:t>4/17/21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5C47A-3722-7D42-A708-C789AC06190F}" type="slidenum">
              <a:rPr lang="en-US" smtClean="0"/>
              <a:t>‹#›</a:t>
            </a:fld>
            <a:endParaRPr lang="en-US"/>
          </a:p>
        </p:txBody>
      </p:sp>
    </p:spTree>
    <p:extLst>
      <p:ext uri="{BB962C8B-B14F-4D97-AF65-F5344CB8AC3E}">
        <p14:creationId xmlns:p14="http://schemas.microsoft.com/office/powerpoint/2010/main" val="3278917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B59C22-B775-C849-B073-801EC705A885}" type="datetimeFigureOut">
              <a:rPr lang="en-US" smtClean="0"/>
              <a:t>4/17/21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95C47A-3722-7D42-A708-C789AC06190F}" type="slidenum">
              <a:rPr lang="en-US" smtClean="0"/>
              <a:t>‹#›</a:t>
            </a:fld>
            <a:endParaRPr lang="en-US"/>
          </a:p>
        </p:txBody>
      </p:sp>
    </p:spTree>
    <p:extLst>
      <p:ext uri="{BB962C8B-B14F-4D97-AF65-F5344CB8AC3E}">
        <p14:creationId xmlns:p14="http://schemas.microsoft.com/office/powerpoint/2010/main" val="194051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B59C22-B775-C849-B073-801EC705A885}" type="datetimeFigureOut">
              <a:rPr lang="en-US" smtClean="0"/>
              <a:t>4/17/21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95C47A-3722-7D42-A708-C789AC06190F}" type="slidenum">
              <a:rPr lang="en-US" smtClean="0"/>
              <a:t>‹#›</a:t>
            </a:fld>
            <a:endParaRPr lang="en-US"/>
          </a:p>
        </p:txBody>
      </p:sp>
    </p:spTree>
    <p:extLst>
      <p:ext uri="{BB962C8B-B14F-4D97-AF65-F5344CB8AC3E}">
        <p14:creationId xmlns:p14="http://schemas.microsoft.com/office/powerpoint/2010/main" val="424089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B59C22-B775-C849-B073-801EC705A885}" type="datetimeFigureOut">
              <a:rPr lang="en-US" smtClean="0"/>
              <a:t>4/17/21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95C47A-3722-7D42-A708-C789AC06190F}" type="slidenum">
              <a:rPr lang="en-US" smtClean="0"/>
              <a:t>‹#›</a:t>
            </a:fld>
            <a:endParaRPr lang="en-US"/>
          </a:p>
        </p:txBody>
      </p:sp>
    </p:spTree>
    <p:extLst>
      <p:ext uri="{BB962C8B-B14F-4D97-AF65-F5344CB8AC3E}">
        <p14:creationId xmlns:p14="http://schemas.microsoft.com/office/powerpoint/2010/main" val="1959639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8" name="Rectangle 7" title="Background Shape"/>
          <p:cNvSpPr/>
          <p:nvPr/>
        </p:nvSpPr>
        <p:spPr>
          <a:xfrm>
            <a:off x="0" y="376"/>
            <a:ext cx="45796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9B59C22-B775-C849-B073-801EC705A885}" type="datetimeFigureOut">
              <a:rPr lang="en-US" smtClean="0"/>
              <a:t>4/17/21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995C47A-3722-7D42-A708-C789AC06190F}" type="slidenum">
              <a:rPr lang="en-US" smtClean="0"/>
              <a:t>‹#›</a:t>
            </a:fld>
            <a:endParaRPr lang="en-US"/>
          </a:p>
        </p:txBody>
      </p:sp>
      <p:sp>
        <p:nvSpPr>
          <p:cNvPr id="9" name="Rectangle 8" title="Divider Bar"/>
          <p:cNvSpPr/>
          <p:nvPr/>
        </p:nvSpPr>
        <p:spPr>
          <a:xfrm>
            <a:off x="4579620" y="0"/>
            <a:ext cx="2286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0894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a:solidFill>
            <a:schemeClr val="bg2"/>
          </a:solidFill>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9B59C22-B775-C849-B073-801EC705A885}" type="datetimeFigureOut">
              <a:rPr lang="en-US" smtClean="0"/>
              <a:t>4/17/21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995C47A-3722-7D42-A708-C789AC06190F}"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011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9B59C22-B775-C849-B073-801EC705A885}" type="datetimeFigureOut">
              <a:rPr lang="en-US" smtClean="0"/>
              <a:t>4/17/21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995C47A-3722-7D42-A708-C789AC06190F}"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640266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51D149FF-24EA-4575-93C6-D58A02586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F2386-8C19-DC47-83F6-E02F42B4A7BA}"/>
              </a:ext>
            </a:extLst>
          </p:cNvPr>
          <p:cNvSpPr>
            <a:spLocks noGrp="1"/>
          </p:cNvSpPr>
          <p:nvPr>
            <p:ph type="title"/>
          </p:nvPr>
        </p:nvSpPr>
        <p:spPr>
          <a:xfrm>
            <a:off x="2558956" y="1480930"/>
            <a:ext cx="4975700" cy="3672027"/>
          </a:xfrm>
        </p:spPr>
        <p:txBody>
          <a:bodyPr vert="horz" lIns="91440" tIns="45720" rIns="91440" bIns="45720" rtlCol="0" anchor="ctr">
            <a:normAutofit/>
          </a:bodyPr>
          <a:lstStyle/>
          <a:p>
            <a:r>
              <a:rPr lang="en-US" sz="4800" dirty="0"/>
              <a:t>Apartment </a:t>
            </a:r>
            <a:br>
              <a:rPr lang="en-US" sz="4800" dirty="0"/>
            </a:br>
            <a:r>
              <a:rPr lang="en-US" sz="4800" dirty="0"/>
              <a:t>Management System</a:t>
            </a:r>
          </a:p>
        </p:txBody>
      </p:sp>
      <p:sp>
        <p:nvSpPr>
          <p:cNvPr id="3" name="Text Placeholder 2">
            <a:extLst>
              <a:ext uri="{FF2B5EF4-FFF2-40B4-BE49-F238E27FC236}">
                <a16:creationId xmlns:a16="http://schemas.microsoft.com/office/drawing/2014/main" id="{99D8E388-B2F9-2D48-9F2E-9DE83BDC6C1B}"/>
              </a:ext>
            </a:extLst>
          </p:cNvPr>
          <p:cNvSpPr>
            <a:spLocks noGrp="1"/>
          </p:cNvSpPr>
          <p:nvPr>
            <p:ph type="body" idx="1"/>
          </p:nvPr>
        </p:nvSpPr>
        <p:spPr>
          <a:xfrm>
            <a:off x="8698058" y="1480930"/>
            <a:ext cx="2728917" cy="3732515"/>
          </a:xfrm>
          <a:solidFill>
            <a:schemeClr val="bg1"/>
          </a:solidFill>
        </p:spPr>
        <p:txBody>
          <a:bodyPr vert="horz" lIns="91440" tIns="45720" rIns="91440" bIns="45720" rtlCol="0" anchor="ctr">
            <a:normAutofit/>
          </a:bodyPr>
          <a:lstStyle/>
          <a:p>
            <a:pPr algn="l"/>
            <a:r>
              <a:rPr lang="en-US" sz="2000" b="1" u="sng" dirty="0">
                <a:solidFill>
                  <a:schemeClr val="accent1"/>
                </a:solidFill>
              </a:rPr>
              <a:t>Group 14:</a:t>
            </a:r>
            <a:endParaRPr lang="en-US" sz="2000" u="sng" dirty="0">
              <a:solidFill>
                <a:schemeClr val="accent1"/>
              </a:solidFill>
            </a:endParaRPr>
          </a:p>
          <a:p>
            <a:pPr algn="l"/>
            <a:r>
              <a:rPr lang="en-US" sz="2000" dirty="0">
                <a:solidFill>
                  <a:schemeClr val="accent1"/>
                </a:solidFill>
              </a:rPr>
              <a:t>Haoran Li</a:t>
            </a:r>
          </a:p>
          <a:p>
            <a:pPr algn="l"/>
            <a:r>
              <a:rPr lang="en-US" sz="2000" dirty="0">
                <a:solidFill>
                  <a:schemeClr val="accent1"/>
                </a:solidFill>
              </a:rPr>
              <a:t>Isham</a:t>
            </a:r>
          </a:p>
          <a:p>
            <a:pPr algn="l"/>
            <a:r>
              <a:rPr lang="en-US" sz="2000" dirty="0">
                <a:solidFill>
                  <a:schemeClr val="accent1"/>
                </a:solidFill>
              </a:rPr>
              <a:t>Jiahao Shi</a:t>
            </a:r>
          </a:p>
          <a:p>
            <a:pPr algn="l"/>
            <a:r>
              <a:rPr lang="en-US" sz="2000" dirty="0">
                <a:solidFill>
                  <a:schemeClr val="accent1"/>
                </a:solidFill>
              </a:rPr>
              <a:t>Xiyuan Jin</a:t>
            </a:r>
          </a:p>
        </p:txBody>
      </p:sp>
      <p:sp>
        <p:nvSpPr>
          <p:cNvPr id="14" name="Rectangle 13">
            <a:extLst>
              <a:ext uri="{FF2B5EF4-FFF2-40B4-BE49-F238E27FC236}">
                <a16:creationId xmlns:a16="http://schemas.microsoft.com/office/drawing/2014/main" id="{CC965133-69F4-4869-A4C0-97C9B2B60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2108425" cy="68576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Freeform 6">
            <a:extLst>
              <a:ext uri="{FF2B5EF4-FFF2-40B4-BE49-F238E27FC236}">
                <a16:creationId xmlns:a16="http://schemas.microsoft.com/office/drawing/2014/main" id="{43FEB8E0-28C6-45D4-B8D7-F36F09074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125266"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cxnSp>
        <p:nvCxnSpPr>
          <p:cNvPr id="18" name="Straight Connector 17">
            <a:extLst>
              <a:ext uri="{FF2B5EF4-FFF2-40B4-BE49-F238E27FC236}">
                <a16:creationId xmlns:a16="http://schemas.microsoft.com/office/drawing/2014/main" id="{409EBF91-BD5B-4CA7-8B07-993751CD3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6357" y="2463421"/>
            <a:ext cx="0" cy="203351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948C08F-D4D5-2C42-A5CA-6D670DF5B820}"/>
              </a:ext>
            </a:extLst>
          </p:cNvPr>
          <p:cNvSpPr txBox="1"/>
          <p:nvPr/>
        </p:nvSpPr>
        <p:spPr>
          <a:xfrm>
            <a:off x="3373320" y="4783625"/>
            <a:ext cx="5261278" cy="369332"/>
          </a:xfrm>
          <a:prstGeom prst="rect">
            <a:avLst/>
          </a:prstGeom>
          <a:noFill/>
        </p:spPr>
        <p:txBody>
          <a:bodyPr wrap="square" rtlCol="0">
            <a:spAutoFit/>
          </a:bodyPr>
          <a:lstStyle/>
          <a:p>
            <a:r>
              <a:rPr lang="en-US" dirty="0"/>
              <a:t>Taking care of your home so you don’t have to</a:t>
            </a:r>
          </a:p>
        </p:txBody>
      </p:sp>
      <p:pic>
        <p:nvPicPr>
          <p:cNvPr id="7" name="Picture 6" descr="A picture containing text&#10;&#10;Description automatically generated">
            <a:extLst>
              <a:ext uri="{FF2B5EF4-FFF2-40B4-BE49-F238E27FC236}">
                <a16:creationId xmlns:a16="http://schemas.microsoft.com/office/drawing/2014/main" id="{776EE4C1-178C-A143-94E1-C8CF7CD009D2}"/>
              </a:ext>
            </a:extLst>
          </p:cNvPr>
          <p:cNvPicPr>
            <a:picLocks noChangeAspect="1"/>
          </p:cNvPicPr>
          <p:nvPr/>
        </p:nvPicPr>
        <p:blipFill>
          <a:blip r:embed="rId2"/>
          <a:stretch>
            <a:fillRect/>
          </a:stretch>
        </p:blipFill>
        <p:spPr>
          <a:xfrm>
            <a:off x="9702799" y="0"/>
            <a:ext cx="2420313" cy="895970"/>
          </a:xfrm>
          <a:prstGeom prst="rect">
            <a:avLst/>
          </a:prstGeom>
        </p:spPr>
      </p:pic>
    </p:spTree>
    <p:extLst>
      <p:ext uri="{BB962C8B-B14F-4D97-AF65-F5344CB8AC3E}">
        <p14:creationId xmlns:p14="http://schemas.microsoft.com/office/powerpoint/2010/main" val="3961448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22FC7B5-B15F-C840-A6A2-81028F9F371C}"/>
              </a:ext>
            </a:extLst>
          </p:cNvPr>
          <p:cNvSpPr txBox="1"/>
          <p:nvPr/>
        </p:nvSpPr>
        <p:spPr>
          <a:xfrm>
            <a:off x="1040524" y="2367171"/>
            <a:ext cx="997372" cy="2123658"/>
          </a:xfrm>
          <a:prstGeom prst="rect">
            <a:avLst/>
          </a:prstGeom>
          <a:noFill/>
        </p:spPr>
        <p:txBody>
          <a:bodyPr wrap="square" rtlCol="0">
            <a:spAutoFit/>
          </a:bodyPr>
          <a:lstStyle/>
          <a:p>
            <a:r>
              <a:rPr lang="en-US" sz="4400" dirty="0">
                <a:solidFill>
                  <a:schemeClr val="bg1"/>
                </a:solidFill>
              </a:rPr>
              <a:t>E</a:t>
            </a:r>
          </a:p>
          <a:p>
            <a:r>
              <a:rPr lang="en-US" sz="4400" dirty="0">
                <a:solidFill>
                  <a:schemeClr val="bg1"/>
                </a:solidFill>
              </a:rPr>
              <a:t>R</a:t>
            </a:r>
          </a:p>
          <a:p>
            <a:r>
              <a:rPr lang="en-US" sz="4400" dirty="0">
                <a:solidFill>
                  <a:schemeClr val="bg1"/>
                </a:solidFill>
              </a:rPr>
              <a:t>D</a:t>
            </a:r>
          </a:p>
        </p:txBody>
      </p:sp>
      <p:cxnSp>
        <p:nvCxnSpPr>
          <p:cNvPr id="13" name="Straight Connector 12">
            <a:extLst>
              <a:ext uri="{FF2B5EF4-FFF2-40B4-BE49-F238E27FC236}">
                <a16:creationId xmlns:a16="http://schemas.microsoft.com/office/drawing/2014/main" id="{2359C781-2418-F44C-A329-4511E2472444}"/>
              </a:ext>
            </a:extLst>
          </p:cNvPr>
          <p:cNvCxnSpPr/>
          <p:nvPr/>
        </p:nvCxnSpPr>
        <p:spPr>
          <a:xfrm>
            <a:off x="1864475" y="1899745"/>
            <a:ext cx="0" cy="370489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D360C17-C6EB-504C-A800-6FA2A85867C7}"/>
              </a:ext>
            </a:extLst>
          </p:cNvPr>
          <p:cNvPicPr>
            <a:picLocks noChangeAspect="1"/>
          </p:cNvPicPr>
          <p:nvPr/>
        </p:nvPicPr>
        <p:blipFill>
          <a:blip r:embed="rId2"/>
          <a:srcRect/>
          <a:stretch/>
        </p:blipFill>
        <p:spPr>
          <a:xfrm>
            <a:off x="2037896" y="0"/>
            <a:ext cx="8875058" cy="6858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FC82853E-CB6B-E644-A984-3D22C96A05BF}"/>
              </a:ext>
            </a:extLst>
          </p:cNvPr>
          <p:cNvPicPr>
            <a:picLocks noChangeAspect="1"/>
          </p:cNvPicPr>
          <p:nvPr/>
        </p:nvPicPr>
        <p:blipFill>
          <a:blip r:embed="rId3"/>
          <a:stretch>
            <a:fillRect/>
          </a:stretch>
        </p:blipFill>
        <p:spPr>
          <a:xfrm>
            <a:off x="9702799" y="0"/>
            <a:ext cx="2420313" cy="895970"/>
          </a:xfrm>
          <a:prstGeom prst="rect">
            <a:avLst/>
          </a:prstGeom>
        </p:spPr>
      </p:pic>
    </p:spTree>
    <p:extLst>
      <p:ext uri="{BB962C8B-B14F-4D97-AF65-F5344CB8AC3E}">
        <p14:creationId xmlns:p14="http://schemas.microsoft.com/office/powerpoint/2010/main" val="688532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22FC7B5-B15F-C840-A6A2-81028F9F371C}"/>
              </a:ext>
            </a:extLst>
          </p:cNvPr>
          <p:cNvSpPr txBox="1"/>
          <p:nvPr/>
        </p:nvSpPr>
        <p:spPr>
          <a:xfrm>
            <a:off x="1040524" y="2367171"/>
            <a:ext cx="997372" cy="2123658"/>
          </a:xfrm>
          <a:prstGeom prst="rect">
            <a:avLst/>
          </a:prstGeom>
          <a:noFill/>
        </p:spPr>
        <p:txBody>
          <a:bodyPr wrap="square" rtlCol="0">
            <a:spAutoFit/>
          </a:bodyPr>
          <a:lstStyle/>
          <a:p>
            <a:r>
              <a:rPr lang="en-US" sz="4400" dirty="0">
                <a:solidFill>
                  <a:schemeClr val="bg1"/>
                </a:solidFill>
              </a:rPr>
              <a:t>E</a:t>
            </a:r>
          </a:p>
          <a:p>
            <a:r>
              <a:rPr lang="en-US" sz="4400" dirty="0">
                <a:solidFill>
                  <a:schemeClr val="bg1"/>
                </a:solidFill>
              </a:rPr>
              <a:t>R</a:t>
            </a:r>
          </a:p>
          <a:p>
            <a:r>
              <a:rPr lang="en-US" sz="4400" dirty="0">
                <a:solidFill>
                  <a:schemeClr val="bg1"/>
                </a:solidFill>
              </a:rPr>
              <a:t>D</a:t>
            </a:r>
          </a:p>
        </p:txBody>
      </p:sp>
      <p:cxnSp>
        <p:nvCxnSpPr>
          <p:cNvPr id="13" name="Straight Connector 12">
            <a:extLst>
              <a:ext uri="{FF2B5EF4-FFF2-40B4-BE49-F238E27FC236}">
                <a16:creationId xmlns:a16="http://schemas.microsoft.com/office/drawing/2014/main" id="{2359C781-2418-F44C-A329-4511E2472444}"/>
              </a:ext>
            </a:extLst>
          </p:cNvPr>
          <p:cNvCxnSpPr/>
          <p:nvPr/>
        </p:nvCxnSpPr>
        <p:spPr>
          <a:xfrm>
            <a:off x="1864475" y="1899745"/>
            <a:ext cx="0" cy="370489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B4E348F-F9BF-CA46-88E9-BF07002DFF2A}"/>
              </a:ext>
            </a:extLst>
          </p:cNvPr>
          <p:cNvPicPr>
            <a:picLocks noChangeAspect="1"/>
          </p:cNvPicPr>
          <p:nvPr/>
        </p:nvPicPr>
        <p:blipFill>
          <a:blip r:embed="rId2"/>
          <a:srcRect/>
          <a:stretch/>
        </p:blipFill>
        <p:spPr>
          <a:xfrm>
            <a:off x="2037896" y="0"/>
            <a:ext cx="8875058" cy="6858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F8104849-434B-2B48-99A3-13F29856FB86}"/>
              </a:ext>
            </a:extLst>
          </p:cNvPr>
          <p:cNvPicPr>
            <a:picLocks noChangeAspect="1"/>
          </p:cNvPicPr>
          <p:nvPr/>
        </p:nvPicPr>
        <p:blipFill>
          <a:blip r:embed="rId3"/>
          <a:stretch>
            <a:fillRect/>
          </a:stretch>
        </p:blipFill>
        <p:spPr>
          <a:xfrm>
            <a:off x="9702799" y="0"/>
            <a:ext cx="2420313" cy="895970"/>
          </a:xfrm>
          <a:prstGeom prst="rect">
            <a:avLst/>
          </a:prstGeom>
        </p:spPr>
      </p:pic>
    </p:spTree>
    <p:extLst>
      <p:ext uri="{BB962C8B-B14F-4D97-AF65-F5344CB8AC3E}">
        <p14:creationId xmlns:p14="http://schemas.microsoft.com/office/powerpoint/2010/main" val="2001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7D64-EBE8-444E-8AD1-B0396FE0AAFA}"/>
              </a:ext>
            </a:extLst>
          </p:cNvPr>
          <p:cNvSpPr>
            <a:spLocks noGrp="1"/>
          </p:cNvSpPr>
          <p:nvPr>
            <p:ph type="title"/>
          </p:nvPr>
        </p:nvSpPr>
        <p:spPr>
          <a:xfrm>
            <a:off x="1295399" y="3105775"/>
            <a:ext cx="9601200" cy="1485900"/>
          </a:xfrm>
        </p:spPr>
        <p:txBody>
          <a:bodyPr anchor="ctr">
            <a:normAutofit/>
          </a:bodyPr>
          <a:lstStyle/>
          <a:p>
            <a:pPr algn="ctr"/>
            <a:r>
              <a:rPr lang="en-US" sz="6000" dirty="0"/>
              <a:t>Server-Side Modules</a:t>
            </a:r>
          </a:p>
        </p:txBody>
      </p:sp>
      <p:pic>
        <p:nvPicPr>
          <p:cNvPr id="4" name="Graphic 3" descr="Cmd Terminal outline">
            <a:extLst>
              <a:ext uri="{FF2B5EF4-FFF2-40B4-BE49-F238E27FC236}">
                <a16:creationId xmlns:a16="http://schemas.microsoft.com/office/drawing/2014/main" id="{45D154A7-5325-F943-9784-0F6341D725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27037" y="1367852"/>
            <a:ext cx="1737923" cy="1737923"/>
          </a:xfrm>
          <a:prstGeom prst="rect">
            <a:avLst/>
          </a:prstGeom>
        </p:spPr>
      </p:pic>
    </p:spTree>
    <p:extLst>
      <p:ext uri="{BB962C8B-B14F-4D97-AF65-F5344CB8AC3E}">
        <p14:creationId xmlns:p14="http://schemas.microsoft.com/office/powerpoint/2010/main" val="4100574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334-1624-C643-B862-C7CA8860B347}"/>
              </a:ext>
            </a:extLst>
          </p:cNvPr>
          <p:cNvSpPr>
            <a:spLocks noGrp="1"/>
          </p:cNvSpPr>
          <p:nvPr>
            <p:ph type="title"/>
          </p:nvPr>
        </p:nvSpPr>
        <p:spPr/>
        <p:txBody>
          <a:bodyPr/>
          <a:lstStyle/>
          <a:p>
            <a:pPr algn="ctr"/>
            <a:r>
              <a:rPr lang="en-US" dirty="0">
                <a:solidFill>
                  <a:schemeClr val="bg1"/>
                </a:solidFill>
              </a:rPr>
              <a:t>Check Constraints</a:t>
            </a:r>
          </a:p>
        </p:txBody>
      </p:sp>
      <p:sp>
        <p:nvSpPr>
          <p:cNvPr id="3" name="Content Placeholder 2">
            <a:extLst>
              <a:ext uri="{FF2B5EF4-FFF2-40B4-BE49-F238E27FC236}">
                <a16:creationId xmlns:a16="http://schemas.microsoft.com/office/drawing/2014/main" id="{94D73B5C-B1CE-8840-8B6C-C753E7A43881}"/>
              </a:ext>
            </a:extLst>
          </p:cNvPr>
          <p:cNvSpPr>
            <a:spLocks noGrp="1"/>
          </p:cNvSpPr>
          <p:nvPr>
            <p:ph sz="half" idx="1"/>
          </p:nvPr>
        </p:nvSpPr>
        <p:spPr/>
        <p:txBody>
          <a:bodyPr/>
          <a:lstStyle/>
          <a:p>
            <a:r>
              <a:rPr lang="en-US" b="1" dirty="0">
                <a:solidFill>
                  <a:schemeClr val="bg1"/>
                </a:solidFill>
              </a:rPr>
              <a:t>Zip Code</a:t>
            </a:r>
            <a:r>
              <a:rPr lang="en-US" dirty="0"/>
              <a:t> - should be only 5 digits.</a:t>
            </a:r>
          </a:p>
          <a:p>
            <a:r>
              <a:rPr lang="en-US" b="1" dirty="0">
                <a:solidFill>
                  <a:schemeClr val="bg1"/>
                </a:solidFill>
              </a:rPr>
              <a:t>Phone Number</a:t>
            </a:r>
            <a:r>
              <a:rPr lang="en-US" dirty="0">
                <a:solidFill>
                  <a:schemeClr val="bg1"/>
                </a:solidFill>
              </a:rPr>
              <a:t> </a:t>
            </a:r>
            <a:r>
              <a:rPr lang="en-US" dirty="0"/>
              <a:t>- should be only 10 digits.</a:t>
            </a:r>
          </a:p>
          <a:p>
            <a:endParaRPr lang="en-US" dirty="0"/>
          </a:p>
        </p:txBody>
      </p:sp>
      <p:sp>
        <p:nvSpPr>
          <p:cNvPr id="4" name="Content Placeholder 3">
            <a:extLst>
              <a:ext uri="{FF2B5EF4-FFF2-40B4-BE49-F238E27FC236}">
                <a16:creationId xmlns:a16="http://schemas.microsoft.com/office/drawing/2014/main" id="{814D4856-4821-AC4F-80E6-54512E4E4C82}"/>
              </a:ext>
            </a:extLst>
          </p:cNvPr>
          <p:cNvSpPr>
            <a:spLocks noGrp="1"/>
          </p:cNvSpPr>
          <p:nvPr>
            <p:ph sz="half" idx="2"/>
          </p:nvPr>
        </p:nvSpPr>
        <p:spPr/>
        <p:txBody>
          <a:bodyPr/>
          <a:lstStyle/>
          <a:p>
            <a:r>
              <a:rPr lang="en-US" b="1" dirty="0">
                <a:solidFill>
                  <a:schemeClr val="bg1"/>
                </a:solidFill>
              </a:rPr>
              <a:t>Number plate</a:t>
            </a:r>
            <a:r>
              <a:rPr lang="en-US" dirty="0"/>
              <a:t> - should be between 5-6 characters.</a:t>
            </a:r>
          </a:p>
          <a:p>
            <a:r>
              <a:rPr lang="en-US" b="1" dirty="0">
                <a:solidFill>
                  <a:schemeClr val="bg1"/>
                </a:solidFill>
              </a:rPr>
              <a:t>Expiration date </a:t>
            </a:r>
            <a:r>
              <a:rPr lang="en-US" dirty="0"/>
              <a:t>- should be after the date of purchase.</a:t>
            </a:r>
          </a:p>
          <a:p>
            <a:endParaRPr lang="en-US" dirty="0"/>
          </a:p>
        </p:txBody>
      </p:sp>
      <p:pic>
        <p:nvPicPr>
          <p:cNvPr id="10" name="Picture 9" descr="Text&#10;&#10;Description automatically generated">
            <a:extLst>
              <a:ext uri="{FF2B5EF4-FFF2-40B4-BE49-F238E27FC236}">
                <a16:creationId xmlns:a16="http://schemas.microsoft.com/office/drawing/2014/main" id="{CC8D5ECF-A97F-F64A-87DC-D85918CFE6A4}"/>
              </a:ext>
            </a:extLst>
          </p:cNvPr>
          <p:cNvPicPr>
            <a:picLocks noChangeAspect="1"/>
          </p:cNvPicPr>
          <p:nvPr/>
        </p:nvPicPr>
        <p:blipFill>
          <a:blip r:embed="rId2"/>
          <a:stretch>
            <a:fillRect/>
          </a:stretch>
        </p:blipFill>
        <p:spPr>
          <a:xfrm>
            <a:off x="6525403" y="4076699"/>
            <a:ext cx="5160534" cy="102870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1C758835-B93D-154D-B5E9-F13524DF57B6}"/>
              </a:ext>
            </a:extLst>
          </p:cNvPr>
          <p:cNvPicPr>
            <a:picLocks noChangeAspect="1"/>
          </p:cNvPicPr>
          <p:nvPr/>
        </p:nvPicPr>
        <p:blipFill>
          <a:blip r:embed="rId3"/>
          <a:stretch>
            <a:fillRect/>
          </a:stretch>
        </p:blipFill>
        <p:spPr>
          <a:xfrm>
            <a:off x="9702799" y="0"/>
            <a:ext cx="2420313" cy="895970"/>
          </a:xfrm>
          <a:prstGeom prst="rect">
            <a:avLst/>
          </a:prstGeom>
        </p:spPr>
      </p:pic>
      <p:pic>
        <p:nvPicPr>
          <p:cNvPr id="9" name="Picture 8" descr="Text&#10;&#10;Description automatically generated">
            <a:extLst>
              <a:ext uri="{FF2B5EF4-FFF2-40B4-BE49-F238E27FC236}">
                <a16:creationId xmlns:a16="http://schemas.microsoft.com/office/drawing/2014/main" id="{CEF4A0B9-8E8C-8D46-9ECF-44A036A1359B}"/>
              </a:ext>
            </a:extLst>
          </p:cNvPr>
          <p:cNvPicPr>
            <a:picLocks noChangeAspect="1"/>
          </p:cNvPicPr>
          <p:nvPr/>
        </p:nvPicPr>
        <p:blipFill>
          <a:blip r:embed="rId4"/>
          <a:stretch>
            <a:fillRect/>
          </a:stretch>
        </p:blipFill>
        <p:spPr>
          <a:xfrm>
            <a:off x="1431760" y="4066174"/>
            <a:ext cx="4447786" cy="1040614"/>
          </a:xfrm>
          <a:prstGeom prst="rect">
            <a:avLst/>
          </a:prstGeom>
        </p:spPr>
      </p:pic>
    </p:spTree>
    <p:extLst>
      <p:ext uri="{BB962C8B-B14F-4D97-AF65-F5344CB8AC3E}">
        <p14:creationId xmlns:p14="http://schemas.microsoft.com/office/powerpoint/2010/main" val="56409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334-1624-C643-B862-C7CA8860B347}"/>
              </a:ext>
            </a:extLst>
          </p:cNvPr>
          <p:cNvSpPr>
            <a:spLocks noGrp="1"/>
          </p:cNvSpPr>
          <p:nvPr>
            <p:ph type="title"/>
          </p:nvPr>
        </p:nvSpPr>
        <p:spPr/>
        <p:txBody>
          <a:bodyPr/>
          <a:lstStyle/>
          <a:p>
            <a:pPr algn="ctr"/>
            <a:r>
              <a:rPr lang="en-US" dirty="0">
                <a:solidFill>
                  <a:schemeClr val="bg1"/>
                </a:solidFill>
              </a:rPr>
              <a:t>Check Constraints</a:t>
            </a:r>
          </a:p>
        </p:txBody>
      </p:sp>
      <p:sp>
        <p:nvSpPr>
          <p:cNvPr id="3" name="Content Placeholder 2">
            <a:extLst>
              <a:ext uri="{FF2B5EF4-FFF2-40B4-BE49-F238E27FC236}">
                <a16:creationId xmlns:a16="http://schemas.microsoft.com/office/drawing/2014/main" id="{94D73B5C-B1CE-8840-8B6C-C753E7A43881}"/>
              </a:ext>
            </a:extLst>
          </p:cNvPr>
          <p:cNvSpPr>
            <a:spLocks noGrp="1"/>
          </p:cNvSpPr>
          <p:nvPr>
            <p:ph sz="half" idx="1"/>
          </p:nvPr>
        </p:nvSpPr>
        <p:spPr>
          <a:xfrm>
            <a:off x="1371599" y="2285999"/>
            <a:ext cx="9601199" cy="3581401"/>
          </a:xfrm>
        </p:spPr>
        <p:txBody>
          <a:bodyPr/>
          <a:lstStyle/>
          <a:p>
            <a:r>
              <a:rPr lang="en-US" b="1" dirty="0">
                <a:solidFill>
                  <a:schemeClr val="bg1"/>
                </a:solidFill>
              </a:rPr>
              <a:t>Cooking Schedule Constraint</a:t>
            </a:r>
            <a:r>
              <a:rPr lang="en-US" dirty="0"/>
              <a:t> - In the last 2 months, flat mate who has positive result of Covid-19 cannot cook.</a:t>
            </a:r>
          </a:p>
          <a:p>
            <a:endParaRPr lang="en-US" dirty="0"/>
          </a:p>
        </p:txBody>
      </p:sp>
      <p:pic>
        <p:nvPicPr>
          <p:cNvPr id="9" name="Picture 8" descr="A screen shot of a computer&#10;&#10;Description automatically generated with low confidence">
            <a:extLst>
              <a:ext uri="{FF2B5EF4-FFF2-40B4-BE49-F238E27FC236}">
                <a16:creationId xmlns:a16="http://schemas.microsoft.com/office/drawing/2014/main" id="{69694173-DBF9-C14D-B56A-D4D14F07E9D0}"/>
              </a:ext>
            </a:extLst>
          </p:cNvPr>
          <p:cNvPicPr>
            <a:picLocks noChangeAspect="1"/>
          </p:cNvPicPr>
          <p:nvPr/>
        </p:nvPicPr>
        <p:blipFill>
          <a:blip r:embed="rId2"/>
          <a:stretch>
            <a:fillRect/>
          </a:stretch>
        </p:blipFill>
        <p:spPr>
          <a:xfrm>
            <a:off x="1219202" y="3086100"/>
            <a:ext cx="10464800" cy="278130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63170E4B-DA70-4A4A-90C1-DDD6DC8DA3B8}"/>
              </a:ext>
            </a:extLst>
          </p:cNvPr>
          <p:cNvPicPr>
            <a:picLocks noChangeAspect="1"/>
          </p:cNvPicPr>
          <p:nvPr/>
        </p:nvPicPr>
        <p:blipFill>
          <a:blip r:embed="rId3"/>
          <a:stretch>
            <a:fillRect/>
          </a:stretch>
        </p:blipFill>
        <p:spPr>
          <a:xfrm>
            <a:off x="9702799" y="0"/>
            <a:ext cx="2420313" cy="895970"/>
          </a:xfrm>
          <a:prstGeom prst="rect">
            <a:avLst/>
          </a:prstGeom>
        </p:spPr>
      </p:pic>
    </p:spTree>
    <p:extLst>
      <p:ext uri="{BB962C8B-B14F-4D97-AF65-F5344CB8AC3E}">
        <p14:creationId xmlns:p14="http://schemas.microsoft.com/office/powerpoint/2010/main" val="1221249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334-1624-C643-B862-C7CA8860B347}"/>
              </a:ext>
            </a:extLst>
          </p:cNvPr>
          <p:cNvSpPr>
            <a:spLocks noGrp="1"/>
          </p:cNvSpPr>
          <p:nvPr>
            <p:ph type="title"/>
          </p:nvPr>
        </p:nvSpPr>
        <p:spPr/>
        <p:txBody>
          <a:bodyPr/>
          <a:lstStyle/>
          <a:p>
            <a:pPr algn="ctr"/>
            <a:r>
              <a:rPr lang="en-US" dirty="0">
                <a:solidFill>
                  <a:schemeClr val="bg1"/>
                </a:solidFill>
              </a:rPr>
              <a:t>Computed Columns</a:t>
            </a:r>
          </a:p>
        </p:txBody>
      </p:sp>
      <p:sp>
        <p:nvSpPr>
          <p:cNvPr id="3" name="Content Placeholder 2">
            <a:extLst>
              <a:ext uri="{FF2B5EF4-FFF2-40B4-BE49-F238E27FC236}">
                <a16:creationId xmlns:a16="http://schemas.microsoft.com/office/drawing/2014/main" id="{94D73B5C-B1CE-8840-8B6C-C753E7A43881}"/>
              </a:ext>
            </a:extLst>
          </p:cNvPr>
          <p:cNvSpPr>
            <a:spLocks noGrp="1"/>
          </p:cNvSpPr>
          <p:nvPr>
            <p:ph sz="half" idx="1"/>
          </p:nvPr>
        </p:nvSpPr>
        <p:spPr>
          <a:xfrm>
            <a:off x="1371599" y="1581771"/>
            <a:ext cx="9601199" cy="4285630"/>
          </a:xfrm>
        </p:spPr>
        <p:txBody>
          <a:bodyPr/>
          <a:lstStyle/>
          <a:p>
            <a:r>
              <a:rPr lang="en-US" sz="2400" b="1" dirty="0">
                <a:solidFill>
                  <a:schemeClr val="bg1"/>
                </a:solidFill>
              </a:rPr>
              <a:t>GetNextDueDate</a:t>
            </a:r>
            <a:r>
              <a:rPr lang="en-US" b="1" dirty="0">
                <a:solidFill>
                  <a:schemeClr val="bg1"/>
                </a:solidFill>
              </a:rPr>
              <a:t> </a:t>
            </a:r>
            <a:r>
              <a:rPr lang="en-US" dirty="0"/>
              <a:t>– according to this rule, NextDueDate will be calculated and populated by adding 30 days to PaidOn date. This is done because common expenses such as electricity, utilities, etc. is paid only once a month.</a:t>
            </a:r>
          </a:p>
          <a:p>
            <a:endParaRPr lang="en-US" dirty="0"/>
          </a:p>
        </p:txBody>
      </p:sp>
      <p:pic>
        <p:nvPicPr>
          <p:cNvPr id="5" name="Picture 4" descr="A picture containing text&#10;&#10;Description automatically generated">
            <a:extLst>
              <a:ext uri="{FF2B5EF4-FFF2-40B4-BE49-F238E27FC236}">
                <a16:creationId xmlns:a16="http://schemas.microsoft.com/office/drawing/2014/main" id="{927E3B1D-AD37-BA47-B1EC-24E09DADE36C}"/>
              </a:ext>
            </a:extLst>
          </p:cNvPr>
          <p:cNvPicPr>
            <a:picLocks noChangeAspect="1"/>
          </p:cNvPicPr>
          <p:nvPr/>
        </p:nvPicPr>
        <p:blipFill>
          <a:blip r:embed="rId2"/>
          <a:stretch>
            <a:fillRect/>
          </a:stretch>
        </p:blipFill>
        <p:spPr>
          <a:xfrm>
            <a:off x="9702799" y="0"/>
            <a:ext cx="2420313" cy="895970"/>
          </a:xfrm>
          <a:prstGeom prst="rect">
            <a:avLst/>
          </a:prstGeom>
        </p:spPr>
      </p:pic>
      <p:pic>
        <p:nvPicPr>
          <p:cNvPr id="6" name="Picture 5" descr="Text&#10;&#10;Description automatically generated">
            <a:extLst>
              <a:ext uri="{FF2B5EF4-FFF2-40B4-BE49-F238E27FC236}">
                <a16:creationId xmlns:a16="http://schemas.microsoft.com/office/drawing/2014/main" id="{B2326B14-CE3A-2449-A3BC-D49830463A3B}"/>
              </a:ext>
            </a:extLst>
          </p:cNvPr>
          <p:cNvPicPr>
            <a:picLocks noChangeAspect="1"/>
          </p:cNvPicPr>
          <p:nvPr/>
        </p:nvPicPr>
        <p:blipFill>
          <a:blip r:embed="rId3"/>
          <a:stretch>
            <a:fillRect/>
          </a:stretch>
        </p:blipFill>
        <p:spPr>
          <a:xfrm>
            <a:off x="1435100" y="3067671"/>
            <a:ext cx="9321800" cy="2552700"/>
          </a:xfrm>
          <a:prstGeom prst="rect">
            <a:avLst/>
          </a:prstGeom>
        </p:spPr>
      </p:pic>
    </p:spTree>
    <p:extLst>
      <p:ext uri="{BB962C8B-B14F-4D97-AF65-F5344CB8AC3E}">
        <p14:creationId xmlns:p14="http://schemas.microsoft.com/office/powerpoint/2010/main" val="3814311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334-1624-C643-B862-C7CA8860B347}"/>
              </a:ext>
            </a:extLst>
          </p:cNvPr>
          <p:cNvSpPr>
            <a:spLocks noGrp="1"/>
          </p:cNvSpPr>
          <p:nvPr>
            <p:ph type="title"/>
          </p:nvPr>
        </p:nvSpPr>
        <p:spPr/>
        <p:txBody>
          <a:bodyPr/>
          <a:lstStyle/>
          <a:p>
            <a:pPr algn="ctr"/>
            <a:r>
              <a:rPr lang="en-US" dirty="0">
                <a:solidFill>
                  <a:schemeClr val="bg1"/>
                </a:solidFill>
              </a:rPr>
              <a:t>Computed Columns (Output)</a:t>
            </a:r>
          </a:p>
        </p:txBody>
      </p:sp>
      <p:pic>
        <p:nvPicPr>
          <p:cNvPr id="7" name="Content Placeholder 6" descr="Graphical user interface, text&#10;&#10;Description automatically generated">
            <a:extLst>
              <a:ext uri="{FF2B5EF4-FFF2-40B4-BE49-F238E27FC236}">
                <a16:creationId xmlns:a16="http://schemas.microsoft.com/office/drawing/2014/main" id="{2E01294B-2FD5-5241-8A22-8D394B4810C1}"/>
              </a:ext>
            </a:extLst>
          </p:cNvPr>
          <p:cNvPicPr>
            <a:picLocks noGrp="1" noChangeAspect="1"/>
          </p:cNvPicPr>
          <p:nvPr>
            <p:ph sz="half" idx="1"/>
          </p:nvPr>
        </p:nvPicPr>
        <p:blipFill>
          <a:blip r:embed="rId2"/>
          <a:stretch>
            <a:fillRect/>
          </a:stretch>
        </p:blipFill>
        <p:spPr>
          <a:xfrm>
            <a:off x="2965554" y="1428750"/>
            <a:ext cx="6260892" cy="5096306"/>
          </a:xfrm>
        </p:spPr>
      </p:pic>
      <p:pic>
        <p:nvPicPr>
          <p:cNvPr id="5" name="Picture 4" descr="A picture containing text&#10;&#10;Description automatically generated">
            <a:extLst>
              <a:ext uri="{FF2B5EF4-FFF2-40B4-BE49-F238E27FC236}">
                <a16:creationId xmlns:a16="http://schemas.microsoft.com/office/drawing/2014/main" id="{927E3B1D-AD37-BA47-B1EC-24E09DADE36C}"/>
              </a:ext>
            </a:extLst>
          </p:cNvPr>
          <p:cNvPicPr>
            <a:picLocks noChangeAspect="1"/>
          </p:cNvPicPr>
          <p:nvPr/>
        </p:nvPicPr>
        <p:blipFill>
          <a:blip r:embed="rId3"/>
          <a:stretch>
            <a:fillRect/>
          </a:stretch>
        </p:blipFill>
        <p:spPr>
          <a:xfrm>
            <a:off x="9702799" y="0"/>
            <a:ext cx="2420313" cy="895970"/>
          </a:xfrm>
          <a:prstGeom prst="rect">
            <a:avLst/>
          </a:prstGeom>
        </p:spPr>
      </p:pic>
      <p:pic>
        <p:nvPicPr>
          <p:cNvPr id="17" name="Graphic 16" descr="Arrow: Clockwise curve with solid fill">
            <a:extLst>
              <a:ext uri="{FF2B5EF4-FFF2-40B4-BE49-F238E27FC236}">
                <a16:creationId xmlns:a16="http://schemas.microsoft.com/office/drawing/2014/main" id="{D4D85AFC-B442-9448-B836-05FE64989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167795" y="1951356"/>
            <a:ext cx="2216047" cy="2216047"/>
          </a:xfrm>
          <a:prstGeom prst="rect">
            <a:avLst/>
          </a:prstGeom>
        </p:spPr>
      </p:pic>
      <p:sp>
        <p:nvSpPr>
          <p:cNvPr id="18" name="TextBox 17">
            <a:extLst>
              <a:ext uri="{FF2B5EF4-FFF2-40B4-BE49-F238E27FC236}">
                <a16:creationId xmlns:a16="http://schemas.microsoft.com/office/drawing/2014/main" id="{65CB0A75-8360-A64F-996F-49B802CC713A}"/>
              </a:ext>
            </a:extLst>
          </p:cNvPr>
          <p:cNvSpPr txBox="1"/>
          <p:nvPr/>
        </p:nvSpPr>
        <p:spPr>
          <a:xfrm>
            <a:off x="8832955" y="2094141"/>
            <a:ext cx="3013022" cy="1200329"/>
          </a:xfrm>
          <a:prstGeom prst="rect">
            <a:avLst/>
          </a:prstGeom>
          <a:noFill/>
        </p:spPr>
        <p:txBody>
          <a:bodyPr wrap="square" rtlCol="0">
            <a:spAutoFit/>
          </a:bodyPr>
          <a:lstStyle/>
          <a:p>
            <a:pPr algn="just"/>
            <a:r>
              <a:rPr lang="en-US" dirty="0">
                <a:solidFill>
                  <a:schemeClr val="bg1"/>
                </a:solidFill>
              </a:rPr>
              <a:t>Only PaidOn date is entered for the table. NextDueDate is calculated according to the function declared.</a:t>
            </a:r>
          </a:p>
        </p:txBody>
      </p:sp>
    </p:spTree>
    <p:extLst>
      <p:ext uri="{BB962C8B-B14F-4D97-AF65-F5344CB8AC3E}">
        <p14:creationId xmlns:p14="http://schemas.microsoft.com/office/powerpoint/2010/main" val="1052750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334-1624-C643-B862-C7CA8860B347}"/>
              </a:ext>
            </a:extLst>
          </p:cNvPr>
          <p:cNvSpPr>
            <a:spLocks noGrp="1"/>
          </p:cNvSpPr>
          <p:nvPr>
            <p:ph type="title"/>
          </p:nvPr>
        </p:nvSpPr>
        <p:spPr/>
        <p:txBody>
          <a:bodyPr/>
          <a:lstStyle/>
          <a:p>
            <a:pPr algn="ctr"/>
            <a:r>
              <a:rPr lang="en-US" dirty="0">
                <a:solidFill>
                  <a:schemeClr val="bg1"/>
                </a:solidFill>
              </a:rPr>
              <a:t>Computed Columns</a:t>
            </a:r>
          </a:p>
        </p:txBody>
      </p:sp>
      <p:sp>
        <p:nvSpPr>
          <p:cNvPr id="3" name="Content Placeholder 2">
            <a:extLst>
              <a:ext uri="{FF2B5EF4-FFF2-40B4-BE49-F238E27FC236}">
                <a16:creationId xmlns:a16="http://schemas.microsoft.com/office/drawing/2014/main" id="{94D73B5C-B1CE-8840-8B6C-C753E7A43881}"/>
              </a:ext>
            </a:extLst>
          </p:cNvPr>
          <p:cNvSpPr>
            <a:spLocks noGrp="1"/>
          </p:cNvSpPr>
          <p:nvPr>
            <p:ph sz="half" idx="1"/>
          </p:nvPr>
        </p:nvSpPr>
        <p:spPr>
          <a:xfrm>
            <a:off x="1371599" y="1918741"/>
            <a:ext cx="9601199" cy="3948659"/>
          </a:xfrm>
        </p:spPr>
        <p:txBody>
          <a:bodyPr/>
          <a:lstStyle/>
          <a:p>
            <a:r>
              <a:rPr lang="en-US" b="1" dirty="0">
                <a:solidFill>
                  <a:schemeClr val="bg1"/>
                </a:solidFill>
              </a:rPr>
              <a:t>GetFinishTime</a:t>
            </a:r>
            <a:r>
              <a:rPr lang="en-US" dirty="0"/>
              <a:t> –according to this rule, machine Finish Time is calculated by getting the duration for the respective machine and then adding it to the Start Time.</a:t>
            </a:r>
          </a:p>
          <a:p>
            <a:endParaRPr lang="en-US" dirty="0"/>
          </a:p>
        </p:txBody>
      </p:sp>
      <p:pic>
        <p:nvPicPr>
          <p:cNvPr id="5" name="Picture 4" descr="A picture containing text&#10;&#10;Description automatically generated">
            <a:extLst>
              <a:ext uri="{FF2B5EF4-FFF2-40B4-BE49-F238E27FC236}">
                <a16:creationId xmlns:a16="http://schemas.microsoft.com/office/drawing/2014/main" id="{927E3B1D-AD37-BA47-B1EC-24E09DADE36C}"/>
              </a:ext>
            </a:extLst>
          </p:cNvPr>
          <p:cNvPicPr>
            <a:picLocks noChangeAspect="1"/>
          </p:cNvPicPr>
          <p:nvPr/>
        </p:nvPicPr>
        <p:blipFill>
          <a:blip r:embed="rId2"/>
          <a:stretch>
            <a:fillRect/>
          </a:stretch>
        </p:blipFill>
        <p:spPr>
          <a:xfrm>
            <a:off x="9702799" y="0"/>
            <a:ext cx="2420313" cy="895970"/>
          </a:xfrm>
          <a:prstGeom prst="rect">
            <a:avLst/>
          </a:prstGeom>
        </p:spPr>
      </p:pic>
      <p:pic>
        <p:nvPicPr>
          <p:cNvPr id="7" name="Picture 6" descr="Text&#10;&#10;Description automatically generated">
            <a:extLst>
              <a:ext uri="{FF2B5EF4-FFF2-40B4-BE49-F238E27FC236}">
                <a16:creationId xmlns:a16="http://schemas.microsoft.com/office/drawing/2014/main" id="{9026587F-1AA3-E84F-BD3A-7B06F5F2C1ED}"/>
              </a:ext>
            </a:extLst>
          </p:cNvPr>
          <p:cNvPicPr>
            <a:picLocks noChangeAspect="1"/>
          </p:cNvPicPr>
          <p:nvPr/>
        </p:nvPicPr>
        <p:blipFill>
          <a:blip r:embed="rId3"/>
          <a:stretch>
            <a:fillRect/>
          </a:stretch>
        </p:blipFill>
        <p:spPr>
          <a:xfrm>
            <a:off x="1371599" y="2958950"/>
            <a:ext cx="9772896" cy="2611846"/>
          </a:xfrm>
          <a:prstGeom prst="rect">
            <a:avLst/>
          </a:prstGeom>
        </p:spPr>
      </p:pic>
    </p:spTree>
    <p:extLst>
      <p:ext uri="{BB962C8B-B14F-4D97-AF65-F5344CB8AC3E}">
        <p14:creationId xmlns:p14="http://schemas.microsoft.com/office/powerpoint/2010/main" val="1396416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F334-1624-C643-B862-C7CA8860B347}"/>
              </a:ext>
            </a:extLst>
          </p:cNvPr>
          <p:cNvSpPr>
            <a:spLocks noGrp="1"/>
          </p:cNvSpPr>
          <p:nvPr>
            <p:ph type="title"/>
          </p:nvPr>
        </p:nvSpPr>
        <p:spPr/>
        <p:txBody>
          <a:bodyPr/>
          <a:lstStyle/>
          <a:p>
            <a:pPr algn="ctr"/>
            <a:r>
              <a:rPr lang="en-US" dirty="0">
                <a:solidFill>
                  <a:schemeClr val="bg1"/>
                </a:solidFill>
              </a:rPr>
              <a:t>Computed Columns (Output)</a:t>
            </a:r>
          </a:p>
        </p:txBody>
      </p:sp>
      <p:pic>
        <p:nvPicPr>
          <p:cNvPr id="7" name="Content Placeholder 6">
            <a:extLst>
              <a:ext uri="{FF2B5EF4-FFF2-40B4-BE49-F238E27FC236}">
                <a16:creationId xmlns:a16="http://schemas.microsoft.com/office/drawing/2014/main" id="{2E01294B-2FD5-5241-8A22-8D394B4810C1}"/>
              </a:ext>
            </a:extLst>
          </p:cNvPr>
          <p:cNvPicPr>
            <a:picLocks noGrp="1" noChangeAspect="1"/>
          </p:cNvPicPr>
          <p:nvPr>
            <p:ph sz="half" idx="1"/>
          </p:nvPr>
        </p:nvPicPr>
        <p:blipFill>
          <a:blip r:embed="rId2"/>
          <a:srcRect/>
          <a:stretch/>
        </p:blipFill>
        <p:spPr>
          <a:xfrm>
            <a:off x="2346581" y="1581770"/>
            <a:ext cx="7498837" cy="4714098"/>
          </a:xfrm>
        </p:spPr>
      </p:pic>
      <p:pic>
        <p:nvPicPr>
          <p:cNvPr id="5" name="Picture 4" descr="A picture containing text&#10;&#10;Description automatically generated">
            <a:extLst>
              <a:ext uri="{FF2B5EF4-FFF2-40B4-BE49-F238E27FC236}">
                <a16:creationId xmlns:a16="http://schemas.microsoft.com/office/drawing/2014/main" id="{927E3B1D-AD37-BA47-B1EC-24E09DADE36C}"/>
              </a:ext>
            </a:extLst>
          </p:cNvPr>
          <p:cNvPicPr>
            <a:picLocks noChangeAspect="1"/>
          </p:cNvPicPr>
          <p:nvPr/>
        </p:nvPicPr>
        <p:blipFill>
          <a:blip r:embed="rId3"/>
          <a:stretch>
            <a:fillRect/>
          </a:stretch>
        </p:blipFill>
        <p:spPr>
          <a:xfrm>
            <a:off x="9702799" y="0"/>
            <a:ext cx="2420313" cy="895970"/>
          </a:xfrm>
          <a:prstGeom prst="rect">
            <a:avLst/>
          </a:prstGeom>
        </p:spPr>
      </p:pic>
      <p:pic>
        <p:nvPicPr>
          <p:cNvPr id="17" name="Graphic 16" descr="Arrow: Clockwise curve with solid fill">
            <a:extLst>
              <a:ext uri="{FF2B5EF4-FFF2-40B4-BE49-F238E27FC236}">
                <a16:creationId xmlns:a16="http://schemas.microsoft.com/office/drawing/2014/main" id="{D4D85AFC-B442-9448-B836-05FE64989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081391">
            <a:off x="6583390" y="1845454"/>
            <a:ext cx="2353455" cy="2353455"/>
          </a:xfrm>
          <a:prstGeom prst="rect">
            <a:avLst/>
          </a:prstGeom>
        </p:spPr>
      </p:pic>
      <p:sp>
        <p:nvSpPr>
          <p:cNvPr id="18" name="TextBox 17">
            <a:extLst>
              <a:ext uri="{FF2B5EF4-FFF2-40B4-BE49-F238E27FC236}">
                <a16:creationId xmlns:a16="http://schemas.microsoft.com/office/drawing/2014/main" id="{65CB0A75-8360-A64F-996F-49B802CC713A}"/>
              </a:ext>
            </a:extLst>
          </p:cNvPr>
          <p:cNvSpPr txBox="1"/>
          <p:nvPr/>
        </p:nvSpPr>
        <p:spPr>
          <a:xfrm>
            <a:off x="8832955" y="2094141"/>
            <a:ext cx="3013022" cy="1200329"/>
          </a:xfrm>
          <a:prstGeom prst="rect">
            <a:avLst/>
          </a:prstGeom>
          <a:noFill/>
        </p:spPr>
        <p:txBody>
          <a:bodyPr wrap="square" rtlCol="0">
            <a:spAutoFit/>
          </a:bodyPr>
          <a:lstStyle/>
          <a:p>
            <a:pPr algn="just"/>
            <a:r>
              <a:rPr lang="en-US" dirty="0">
                <a:solidFill>
                  <a:schemeClr val="bg1"/>
                </a:solidFill>
              </a:rPr>
              <a:t>Only StartTime is entered for the table. FinshTime is calculated according to the function declared.</a:t>
            </a:r>
          </a:p>
        </p:txBody>
      </p:sp>
    </p:spTree>
    <p:extLst>
      <p:ext uri="{BB962C8B-B14F-4D97-AF65-F5344CB8AC3E}">
        <p14:creationId xmlns:p14="http://schemas.microsoft.com/office/powerpoint/2010/main" val="914435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7D64-EBE8-444E-8AD1-B0396FE0AAFA}"/>
              </a:ext>
            </a:extLst>
          </p:cNvPr>
          <p:cNvSpPr>
            <a:spLocks noGrp="1"/>
          </p:cNvSpPr>
          <p:nvPr>
            <p:ph type="title"/>
          </p:nvPr>
        </p:nvSpPr>
        <p:spPr>
          <a:xfrm>
            <a:off x="1295400" y="3195715"/>
            <a:ext cx="9601200" cy="1485900"/>
          </a:xfrm>
        </p:spPr>
        <p:txBody>
          <a:bodyPr anchor="ctr">
            <a:normAutofit/>
          </a:bodyPr>
          <a:lstStyle/>
          <a:p>
            <a:pPr algn="ctr"/>
            <a:r>
              <a:rPr lang="en-US" sz="6000" dirty="0"/>
              <a:t>Report &amp; Analysis</a:t>
            </a:r>
          </a:p>
        </p:txBody>
      </p:sp>
      <p:pic>
        <p:nvPicPr>
          <p:cNvPr id="4" name="Graphic 3" descr="Bar chart outline">
            <a:extLst>
              <a:ext uri="{FF2B5EF4-FFF2-40B4-BE49-F238E27FC236}">
                <a16:creationId xmlns:a16="http://schemas.microsoft.com/office/drawing/2014/main" id="{79C4CFDD-6A29-FF4F-A1B1-4FD10B95F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3083" y="1369882"/>
            <a:ext cx="1825833" cy="1825833"/>
          </a:xfrm>
          <a:prstGeom prst="rect">
            <a:avLst/>
          </a:prstGeom>
        </p:spPr>
      </p:pic>
    </p:spTree>
    <p:extLst>
      <p:ext uri="{BB962C8B-B14F-4D97-AF65-F5344CB8AC3E}">
        <p14:creationId xmlns:p14="http://schemas.microsoft.com/office/powerpoint/2010/main" val="1688773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A0E5-C0F5-054A-92E1-3759409EDA6C}"/>
              </a:ext>
            </a:extLst>
          </p:cNvPr>
          <p:cNvSpPr>
            <a:spLocks noGrp="1"/>
          </p:cNvSpPr>
          <p:nvPr>
            <p:ph type="title"/>
          </p:nvPr>
        </p:nvSpPr>
        <p:spPr/>
        <p:txBody>
          <a:bodyPr/>
          <a:lstStyle/>
          <a:p>
            <a:r>
              <a:rPr lang="en-US" sz="5200" dirty="0">
                <a:solidFill>
                  <a:schemeClr val="tx1"/>
                </a:solidFill>
              </a:rPr>
              <a:t>Contents</a:t>
            </a:r>
          </a:p>
        </p:txBody>
      </p:sp>
      <p:sp>
        <p:nvSpPr>
          <p:cNvPr id="3" name="Content Placeholder 2">
            <a:extLst>
              <a:ext uri="{FF2B5EF4-FFF2-40B4-BE49-F238E27FC236}">
                <a16:creationId xmlns:a16="http://schemas.microsoft.com/office/drawing/2014/main" id="{A8F03571-22FC-8041-B5C5-79DF65DC19F3}"/>
              </a:ext>
            </a:extLst>
          </p:cNvPr>
          <p:cNvSpPr>
            <a:spLocks noGrp="1"/>
          </p:cNvSpPr>
          <p:nvPr>
            <p:ph idx="1"/>
          </p:nvPr>
        </p:nvSpPr>
        <p:spPr>
          <a:xfrm>
            <a:off x="5692115" y="1040524"/>
            <a:ext cx="6100492" cy="4918841"/>
          </a:xfrm>
          <a:ln>
            <a:solidFill>
              <a:schemeClr val="tx1"/>
            </a:solidFill>
          </a:ln>
        </p:spPr>
        <p:txBody>
          <a:bodyPr>
            <a:normAutofit fontScale="92500" lnSpcReduction="20000"/>
          </a:bodyPr>
          <a:lstStyle/>
          <a:p>
            <a:r>
              <a:rPr lang="en-US" sz="3500" dirty="0"/>
              <a:t>Introduction</a:t>
            </a:r>
          </a:p>
          <a:p>
            <a:endParaRPr lang="en-US" sz="3500" dirty="0"/>
          </a:p>
          <a:p>
            <a:r>
              <a:rPr lang="en-US" sz="3500" dirty="0">
                <a:solidFill>
                  <a:srgbClr val="E5BF67"/>
                </a:solidFill>
              </a:rPr>
              <a:t>ERD</a:t>
            </a:r>
          </a:p>
          <a:p>
            <a:endParaRPr lang="en-US" sz="3500" dirty="0"/>
          </a:p>
          <a:p>
            <a:r>
              <a:rPr lang="en-US" sz="3500" dirty="0"/>
              <a:t>Server-Side Modules</a:t>
            </a:r>
          </a:p>
          <a:p>
            <a:endParaRPr lang="en-US" sz="3500" dirty="0"/>
          </a:p>
          <a:p>
            <a:r>
              <a:rPr lang="en-US" sz="3500" dirty="0"/>
              <a:t>Report and Analysis</a:t>
            </a:r>
          </a:p>
          <a:p>
            <a:endParaRPr lang="en-US" sz="3500" dirty="0"/>
          </a:p>
          <a:p>
            <a:r>
              <a:rPr lang="en-US" sz="3500" dirty="0"/>
              <a:t>Future Scope</a:t>
            </a:r>
          </a:p>
          <a:p>
            <a:endParaRPr lang="en-US" dirty="0"/>
          </a:p>
        </p:txBody>
      </p:sp>
      <p:pic>
        <p:nvPicPr>
          <p:cNvPr id="9" name="Picture 8" descr="A picture containing text&#10;&#10;Description automatically generated">
            <a:extLst>
              <a:ext uri="{FF2B5EF4-FFF2-40B4-BE49-F238E27FC236}">
                <a16:creationId xmlns:a16="http://schemas.microsoft.com/office/drawing/2014/main" id="{69272AFF-560C-FC40-8777-8E90363C826D}"/>
              </a:ext>
            </a:extLst>
          </p:cNvPr>
          <p:cNvPicPr>
            <a:picLocks noChangeAspect="1"/>
          </p:cNvPicPr>
          <p:nvPr/>
        </p:nvPicPr>
        <p:blipFill>
          <a:blip r:embed="rId2"/>
          <a:stretch>
            <a:fillRect/>
          </a:stretch>
        </p:blipFill>
        <p:spPr>
          <a:xfrm>
            <a:off x="9702799" y="0"/>
            <a:ext cx="2420313" cy="895970"/>
          </a:xfrm>
          <a:prstGeom prst="rect">
            <a:avLst/>
          </a:prstGeom>
        </p:spPr>
      </p:pic>
      <p:pic>
        <p:nvPicPr>
          <p:cNvPr id="11" name="Graphic 10" descr="List with solid fill">
            <a:extLst>
              <a:ext uri="{FF2B5EF4-FFF2-40B4-BE49-F238E27FC236}">
                <a16:creationId xmlns:a16="http://schemas.microsoft.com/office/drawing/2014/main" id="{87E329C8-65C5-1C4C-B1A3-7DA55A79D1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5862" y="583324"/>
            <a:ext cx="914400" cy="914400"/>
          </a:xfrm>
          <a:prstGeom prst="rect">
            <a:avLst/>
          </a:prstGeom>
        </p:spPr>
      </p:pic>
    </p:spTree>
    <p:extLst>
      <p:ext uri="{BB962C8B-B14F-4D97-AF65-F5344CB8AC3E}">
        <p14:creationId xmlns:p14="http://schemas.microsoft.com/office/powerpoint/2010/main" val="269918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Chart, bar chart, waterfall chart&#10;&#10;Description automatically generated">
            <a:extLst>
              <a:ext uri="{FF2B5EF4-FFF2-40B4-BE49-F238E27FC236}">
                <a16:creationId xmlns:a16="http://schemas.microsoft.com/office/drawing/2014/main" id="{17661FE8-42D7-D340-BF1E-72B5FFCF9E84}"/>
              </a:ext>
            </a:extLst>
          </p:cNvPr>
          <p:cNvPicPr>
            <a:picLocks noChangeAspect="1"/>
          </p:cNvPicPr>
          <p:nvPr/>
        </p:nvPicPr>
        <p:blipFill rotWithShape="1">
          <a:blip r:embed="rId2"/>
          <a:srcRect r="12025"/>
          <a:stretch/>
        </p:blipFill>
        <p:spPr>
          <a:xfrm>
            <a:off x="1237314" y="295931"/>
            <a:ext cx="7112207" cy="626613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B5199470-3196-E04C-9F1D-B0163E531CAF}"/>
              </a:ext>
            </a:extLst>
          </p:cNvPr>
          <p:cNvPicPr>
            <a:picLocks noChangeAspect="1"/>
          </p:cNvPicPr>
          <p:nvPr/>
        </p:nvPicPr>
        <p:blipFill>
          <a:blip r:embed="rId3"/>
          <a:stretch>
            <a:fillRect/>
          </a:stretch>
        </p:blipFill>
        <p:spPr>
          <a:xfrm>
            <a:off x="9702799" y="0"/>
            <a:ext cx="2420313" cy="895970"/>
          </a:xfrm>
          <a:prstGeom prst="rect">
            <a:avLst/>
          </a:prstGeom>
        </p:spPr>
      </p:pic>
      <p:sp>
        <p:nvSpPr>
          <p:cNvPr id="5" name="TextBox 4">
            <a:extLst>
              <a:ext uri="{FF2B5EF4-FFF2-40B4-BE49-F238E27FC236}">
                <a16:creationId xmlns:a16="http://schemas.microsoft.com/office/drawing/2014/main" id="{48D6B4AA-27AC-8444-8DE2-0D382EE53576}"/>
              </a:ext>
            </a:extLst>
          </p:cNvPr>
          <p:cNvSpPr txBox="1"/>
          <p:nvPr/>
        </p:nvSpPr>
        <p:spPr>
          <a:xfrm>
            <a:off x="8602246" y="3440242"/>
            <a:ext cx="2310709" cy="1631216"/>
          </a:xfrm>
          <a:prstGeom prst="rect">
            <a:avLst/>
          </a:prstGeom>
          <a:noFill/>
        </p:spPr>
        <p:txBody>
          <a:bodyPr wrap="square" rtlCol="0">
            <a:spAutoFit/>
          </a:bodyPr>
          <a:lstStyle/>
          <a:p>
            <a:r>
              <a:rPr lang="en-US" sz="2000" dirty="0">
                <a:solidFill>
                  <a:schemeClr val="bg1"/>
                </a:solidFill>
              </a:rPr>
              <a:t>This chart is a breakdown of various expenditure pattern of all room mates.</a:t>
            </a:r>
          </a:p>
        </p:txBody>
      </p:sp>
    </p:spTree>
    <p:extLst>
      <p:ext uri="{BB962C8B-B14F-4D97-AF65-F5344CB8AC3E}">
        <p14:creationId xmlns:p14="http://schemas.microsoft.com/office/powerpoint/2010/main" val="3267527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D3903293-F127-9F46-83D1-37842A35116B}"/>
              </a:ext>
            </a:extLst>
          </p:cNvPr>
          <p:cNvPicPr>
            <a:picLocks noChangeAspect="1"/>
          </p:cNvPicPr>
          <p:nvPr/>
        </p:nvPicPr>
        <p:blipFill>
          <a:blip r:embed="rId2"/>
          <a:stretch>
            <a:fillRect/>
          </a:stretch>
        </p:blipFill>
        <p:spPr>
          <a:xfrm>
            <a:off x="9702799" y="0"/>
            <a:ext cx="2420313" cy="895970"/>
          </a:xfrm>
          <a:prstGeom prst="rect">
            <a:avLst/>
          </a:prstGeom>
        </p:spPr>
      </p:pic>
      <p:pic>
        <p:nvPicPr>
          <p:cNvPr id="4" name="Picture 3" descr="Graphical user interface&#10;&#10;Description automatically generated with low confidence">
            <a:extLst>
              <a:ext uri="{FF2B5EF4-FFF2-40B4-BE49-F238E27FC236}">
                <a16:creationId xmlns:a16="http://schemas.microsoft.com/office/drawing/2014/main" id="{0FBA9907-B730-7040-856A-D730E22BB6D5}"/>
              </a:ext>
            </a:extLst>
          </p:cNvPr>
          <p:cNvPicPr>
            <a:picLocks noChangeAspect="1"/>
          </p:cNvPicPr>
          <p:nvPr/>
        </p:nvPicPr>
        <p:blipFill>
          <a:blip r:embed="rId3"/>
          <a:stretch>
            <a:fillRect/>
          </a:stretch>
        </p:blipFill>
        <p:spPr>
          <a:xfrm>
            <a:off x="1603323" y="1651885"/>
            <a:ext cx="7108460" cy="3554230"/>
          </a:xfrm>
          <a:prstGeom prst="rect">
            <a:avLst/>
          </a:prstGeom>
        </p:spPr>
      </p:pic>
      <p:sp>
        <p:nvSpPr>
          <p:cNvPr id="6" name="TextBox 5">
            <a:extLst>
              <a:ext uri="{FF2B5EF4-FFF2-40B4-BE49-F238E27FC236}">
                <a16:creationId xmlns:a16="http://schemas.microsoft.com/office/drawing/2014/main" id="{7EF39543-6FE8-2840-9197-615613F6DAD3}"/>
              </a:ext>
            </a:extLst>
          </p:cNvPr>
          <p:cNvSpPr txBox="1"/>
          <p:nvPr/>
        </p:nvSpPr>
        <p:spPr>
          <a:xfrm>
            <a:off x="9254552" y="3429000"/>
            <a:ext cx="2668249" cy="1631216"/>
          </a:xfrm>
          <a:prstGeom prst="rect">
            <a:avLst/>
          </a:prstGeom>
          <a:noFill/>
        </p:spPr>
        <p:txBody>
          <a:bodyPr wrap="square" rtlCol="0">
            <a:spAutoFit/>
          </a:bodyPr>
          <a:lstStyle/>
          <a:p>
            <a:r>
              <a:rPr lang="en-US" sz="2000" dirty="0">
                <a:solidFill>
                  <a:schemeClr val="bg1"/>
                </a:solidFill>
              </a:rPr>
              <a:t>The pie chart depicts the pictorial representation of  COVID test results for all the room mates. </a:t>
            </a:r>
          </a:p>
        </p:txBody>
      </p:sp>
    </p:spTree>
    <p:extLst>
      <p:ext uri="{BB962C8B-B14F-4D97-AF65-F5344CB8AC3E}">
        <p14:creationId xmlns:p14="http://schemas.microsoft.com/office/powerpoint/2010/main" val="3398777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30F25D3A-2CCB-A74B-A692-A70BEE370D72}"/>
              </a:ext>
            </a:extLst>
          </p:cNvPr>
          <p:cNvPicPr>
            <a:picLocks noChangeAspect="1"/>
          </p:cNvPicPr>
          <p:nvPr/>
        </p:nvPicPr>
        <p:blipFill>
          <a:blip r:embed="rId2"/>
          <a:stretch>
            <a:fillRect/>
          </a:stretch>
        </p:blipFill>
        <p:spPr>
          <a:xfrm>
            <a:off x="9702799" y="0"/>
            <a:ext cx="2420313" cy="895970"/>
          </a:xfrm>
          <a:prstGeom prst="rect">
            <a:avLst/>
          </a:prstGeom>
        </p:spPr>
      </p:pic>
      <p:pic>
        <p:nvPicPr>
          <p:cNvPr id="4" name="Picture 3" descr="Chart, bar chart&#10;&#10;Description automatically generated">
            <a:extLst>
              <a:ext uri="{FF2B5EF4-FFF2-40B4-BE49-F238E27FC236}">
                <a16:creationId xmlns:a16="http://schemas.microsoft.com/office/drawing/2014/main" id="{1F7FEA4C-06AE-904F-8FED-DE75241AEAC2}"/>
              </a:ext>
            </a:extLst>
          </p:cNvPr>
          <p:cNvPicPr>
            <a:picLocks noChangeAspect="1"/>
          </p:cNvPicPr>
          <p:nvPr/>
        </p:nvPicPr>
        <p:blipFill rotWithShape="1">
          <a:blip r:embed="rId3"/>
          <a:srcRect r="8882"/>
          <a:stretch/>
        </p:blipFill>
        <p:spPr>
          <a:xfrm>
            <a:off x="1647871" y="296055"/>
            <a:ext cx="7406187" cy="6265889"/>
          </a:xfrm>
          <a:prstGeom prst="rect">
            <a:avLst/>
          </a:prstGeom>
        </p:spPr>
      </p:pic>
      <p:sp>
        <p:nvSpPr>
          <p:cNvPr id="5" name="TextBox 4">
            <a:extLst>
              <a:ext uri="{FF2B5EF4-FFF2-40B4-BE49-F238E27FC236}">
                <a16:creationId xmlns:a16="http://schemas.microsoft.com/office/drawing/2014/main" id="{08DEE20D-0306-744F-9788-BFE98D86C6A8}"/>
              </a:ext>
            </a:extLst>
          </p:cNvPr>
          <p:cNvSpPr txBox="1"/>
          <p:nvPr/>
        </p:nvSpPr>
        <p:spPr>
          <a:xfrm>
            <a:off x="9702799" y="3428999"/>
            <a:ext cx="2203554" cy="1754326"/>
          </a:xfrm>
          <a:prstGeom prst="rect">
            <a:avLst/>
          </a:prstGeom>
          <a:noFill/>
        </p:spPr>
        <p:txBody>
          <a:bodyPr wrap="square" rtlCol="0">
            <a:spAutoFit/>
          </a:bodyPr>
          <a:lstStyle/>
          <a:p>
            <a:r>
              <a:rPr lang="en-US" dirty="0">
                <a:solidFill>
                  <a:schemeClr val="bg1"/>
                </a:solidFill>
              </a:rPr>
              <a:t>The bar graph represents the COVID test results of flat mates at different testing location. </a:t>
            </a:r>
          </a:p>
        </p:txBody>
      </p:sp>
    </p:spTree>
    <p:extLst>
      <p:ext uri="{BB962C8B-B14F-4D97-AF65-F5344CB8AC3E}">
        <p14:creationId xmlns:p14="http://schemas.microsoft.com/office/powerpoint/2010/main" val="2119523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7D64-EBE8-444E-8AD1-B0396FE0AAFA}"/>
              </a:ext>
            </a:extLst>
          </p:cNvPr>
          <p:cNvSpPr>
            <a:spLocks noGrp="1"/>
          </p:cNvSpPr>
          <p:nvPr>
            <p:ph type="title"/>
          </p:nvPr>
        </p:nvSpPr>
        <p:spPr>
          <a:xfrm>
            <a:off x="1295400" y="3210706"/>
            <a:ext cx="9601200" cy="1485900"/>
          </a:xfrm>
        </p:spPr>
        <p:txBody>
          <a:bodyPr anchor="ctr">
            <a:normAutofit/>
          </a:bodyPr>
          <a:lstStyle/>
          <a:p>
            <a:pPr algn="ctr"/>
            <a:r>
              <a:rPr lang="en-US" sz="6000" dirty="0"/>
              <a:t>Future Scope</a:t>
            </a:r>
          </a:p>
        </p:txBody>
      </p:sp>
      <p:pic>
        <p:nvPicPr>
          <p:cNvPr id="4" name="Graphic 3" descr="Future outline">
            <a:extLst>
              <a:ext uri="{FF2B5EF4-FFF2-40B4-BE49-F238E27FC236}">
                <a16:creationId xmlns:a16="http://schemas.microsoft.com/office/drawing/2014/main" id="{2A93A6D6-B01B-A143-B60F-75EA8FFA92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6018" y="1250742"/>
            <a:ext cx="1959964" cy="1959964"/>
          </a:xfrm>
          <a:prstGeom prst="rect">
            <a:avLst/>
          </a:prstGeom>
        </p:spPr>
      </p:pic>
    </p:spTree>
    <p:extLst>
      <p:ext uri="{BB962C8B-B14F-4D97-AF65-F5344CB8AC3E}">
        <p14:creationId xmlns:p14="http://schemas.microsoft.com/office/powerpoint/2010/main" val="383765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026B-8397-8B47-87D1-5CBF3FFF8A41}"/>
              </a:ext>
            </a:extLst>
          </p:cNvPr>
          <p:cNvSpPr>
            <a:spLocks noGrp="1"/>
          </p:cNvSpPr>
          <p:nvPr>
            <p:ph type="title"/>
          </p:nvPr>
        </p:nvSpPr>
        <p:spPr/>
        <p:txBody>
          <a:bodyPr anchor="t"/>
          <a:lstStyle/>
          <a:p>
            <a:pPr algn="ctr"/>
            <a:r>
              <a:rPr lang="en-US" dirty="0"/>
              <a:t>Areas of Improvement</a:t>
            </a:r>
          </a:p>
        </p:txBody>
      </p:sp>
      <p:graphicFrame>
        <p:nvGraphicFramePr>
          <p:cNvPr id="8" name="Content Placeholder 2">
            <a:extLst>
              <a:ext uri="{FF2B5EF4-FFF2-40B4-BE49-F238E27FC236}">
                <a16:creationId xmlns:a16="http://schemas.microsoft.com/office/drawing/2014/main" id="{6672186B-8FE7-41FC-A564-34E080B9B2D1}"/>
              </a:ext>
            </a:extLst>
          </p:cNvPr>
          <p:cNvGraphicFramePr>
            <a:graphicFrameLocks noGrp="1"/>
          </p:cNvGraphicFramePr>
          <p:nvPr>
            <p:ph idx="1"/>
            <p:extLst>
              <p:ext uri="{D42A27DB-BD31-4B8C-83A1-F6EECF244321}">
                <p14:modId xmlns:p14="http://schemas.microsoft.com/office/powerpoint/2010/main" val="996381454"/>
              </p:ext>
            </p:extLst>
          </p:nvPr>
        </p:nvGraphicFramePr>
        <p:xfrm>
          <a:off x="1371600" y="1738859"/>
          <a:ext cx="9601200" cy="4128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text&#10;&#10;Description automatically generated">
            <a:extLst>
              <a:ext uri="{FF2B5EF4-FFF2-40B4-BE49-F238E27FC236}">
                <a16:creationId xmlns:a16="http://schemas.microsoft.com/office/drawing/2014/main" id="{6B3DF8AF-0F4F-CD45-9FCF-524C768E8EE4}"/>
              </a:ext>
            </a:extLst>
          </p:cNvPr>
          <p:cNvPicPr>
            <a:picLocks noChangeAspect="1"/>
          </p:cNvPicPr>
          <p:nvPr/>
        </p:nvPicPr>
        <p:blipFill>
          <a:blip r:embed="rId7"/>
          <a:stretch>
            <a:fillRect/>
          </a:stretch>
        </p:blipFill>
        <p:spPr>
          <a:xfrm>
            <a:off x="9702799" y="0"/>
            <a:ext cx="2420313" cy="895970"/>
          </a:xfrm>
          <a:prstGeom prst="rect">
            <a:avLst/>
          </a:prstGeom>
        </p:spPr>
      </p:pic>
    </p:spTree>
    <p:extLst>
      <p:ext uri="{BB962C8B-B14F-4D97-AF65-F5344CB8AC3E}">
        <p14:creationId xmlns:p14="http://schemas.microsoft.com/office/powerpoint/2010/main" val="2692688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E4BB-7CD3-9E48-A189-093C43431624}"/>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C45E4190-EAF8-1C44-B53E-9F28666E02DC}"/>
              </a:ext>
            </a:extLst>
          </p:cNvPr>
          <p:cNvSpPr>
            <a:spLocks noGrp="1"/>
          </p:cNvSpPr>
          <p:nvPr>
            <p:ph type="body" idx="1"/>
          </p:nvPr>
        </p:nvSpPr>
        <p:spPr/>
        <p:txBody>
          <a:bodyPr/>
          <a:lstStyle/>
          <a:p>
            <a:r>
              <a:rPr lang="en-US" dirty="0"/>
              <a:t>Credits: Prof. Simon &amp; TA Team</a:t>
            </a:r>
          </a:p>
        </p:txBody>
      </p:sp>
      <p:pic>
        <p:nvPicPr>
          <p:cNvPr id="5" name="Picture 4" descr="A picture containing text&#10;&#10;Description automatically generated">
            <a:extLst>
              <a:ext uri="{FF2B5EF4-FFF2-40B4-BE49-F238E27FC236}">
                <a16:creationId xmlns:a16="http://schemas.microsoft.com/office/drawing/2014/main" id="{B6DC04EE-D88D-104F-AF08-AF365C56E15C}"/>
              </a:ext>
            </a:extLst>
          </p:cNvPr>
          <p:cNvPicPr>
            <a:picLocks noChangeAspect="1"/>
          </p:cNvPicPr>
          <p:nvPr/>
        </p:nvPicPr>
        <p:blipFill>
          <a:blip r:embed="rId2"/>
          <a:stretch>
            <a:fillRect/>
          </a:stretch>
        </p:blipFill>
        <p:spPr>
          <a:xfrm>
            <a:off x="9702799" y="0"/>
            <a:ext cx="2420313" cy="895970"/>
          </a:xfrm>
          <a:prstGeom prst="rect">
            <a:avLst/>
          </a:prstGeom>
        </p:spPr>
      </p:pic>
    </p:spTree>
    <p:extLst>
      <p:ext uri="{BB962C8B-B14F-4D97-AF65-F5344CB8AC3E}">
        <p14:creationId xmlns:p14="http://schemas.microsoft.com/office/powerpoint/2010/main" val="2848103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504D-CF67-7847-826C-F8DBD4973181}"/>
              </a:ext>
            </a:extLst>
          </p:cNvPr>
          <p:cNvSpPr>
            <a:spLocks noGrp="1"/>
          </p:cNvSpPr>
          <p:nvPr>
            <p:ph type="ctrTitle"/>
          </p:nvPr>
        </p:nvSpPr>
        <p:spPr/>
        <p:txBody>
          <a:bodyPr/>
          <a:lstStyle/>
          <a:p>
            <a:r>
              <a:rPr lang="en-US" dirty="0"/>
              <a:t>Q &amp; A</a:t>
            </a:r>
          </a:p>
        </p:txBody>
      </p:sp>
      <p:pic>
        <p:nvPicPr>
          <p:cNvPr id="5" name="Graphic 4" descr="Question Mark outline">
            <a:extLst>
              <a:ext uri="{FF2B5EF4-FFF2-40B4-BE49-F238E27FC236}">
                <a16:creationId xmlns:a16="http://schemas.microsoft.com/office/drawing/2014/main" id="{8E1A3E9A-F223-FE41-826C-5077FAA54E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03074" y="1114098"/>
            <a:ext cx="5005809" cy="500580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A895510B-925A-334C-BBFE-DD6109A5781B}"/>
              </a:ext>
            </a:extLst>
          </p:cNvPr>
          <p:cNvPicPr>
            <a:picLocks noChangeAspect="1"/>
          </p:cNvPicPr>
          <p:nvPr/>
        </p:nvPicPr>
        <p:blipFill>
          <a:blip r:embed="rId4"/>
          <a:stretch>
            <a:fillRect/>
          </a:stretch>
        </p:blipFill>
        <p:spPr>
          <a:xfrm>
            <a:off x="9702799" y="0"/>
            <a:ext cx="2420313" cy="895970"/>
          </a:xfrm>
          <a:prstGeom prst="rect">
            <a:avLst/>
          </a:prstGeom>
        </p:spPr>
      </p:pic>
    </p:spTree>
    <p:extLst>
      <p:ext uri="{BB962C8B-B14F-4D97-AF65-F5344CB8AC3E}">
        <p14:creationId xmlns:p14="http://schemas.microsoft.com/office/powerpoint/2010/main" val="3850752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7D64-EBE8-444E-8AD1-B0396FE0AAFA}"/>
              </a:ext>
            </a:extLst>
          </p:cNvPr>
          <p:cNvSpPr>
            <a:spLocks noGrp="1"/>
          </p:cNvSpPr>
          <p:nvPr>
            <p:ph type="title"/>
          </p:nvPr>
        </p:nvSpPr>
        <p:spPr>
          <a:xfrm>
            <a:off x="1295400" y="3057994"/>
            <a:ext cx="9601200" cy="1485900"/>
          </a:xfrm>
        </p:spPr>
        <p:txBody>
          <a:bodyPr anchor="ctr">
            <a:normAutofit/>
          </a:bodyPr>
          <a:lstStyle/>
          <a:p>
            <a:pPr algn="ctr"/>
            <a:r>
              <a:rPr lang="en-US" sz="6000" dirty="0"/>
              <a:t>Introduction</a:t>
            </a:r>
          </a:p>
        </p:txBody>
      </p:sp>
      <p:pic>
        <p:nvPicPr>
          <p:cNvPr id="5" name="Graphic 4" descr="Teacher outline">
            <a:extLst>
              <a:ext uri="{FF2B5EF4-FFF2-40B4-BE49-F238E27FC236}">
                <a16:creationId xmlns:a16="http://schemas.microsoft.com/office/drawing/2014/main" id="{66C38BA4-EE6E-4240-BF74-670C56A746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9441" y="1035882"/>
            <a:ext cx="2393118" cy="2393118"/>
          </a:xfrm>
          <a:prstGeom prst="rect">
            <a:avLst/>
          </a:prstGeom>
        </p:spPr>
      </p:pic>
    </p:spTree>
    <p:extLst>
      <p:ext uri="{BB962C8B-B14F-4D97-AF65-F5344CB8AC3E}">
        <p14:creationId xmlns:p14="http://schemas.microsoft.com/office/powerpoint/2010/main" val="1556862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F35F1-444F-CB44-8DE2-730929BE5A13}"/>
              </a:ext>
            </a:extLst>
          </p:cNvPr>
          <p:cNvSpPr>
            <a:spLocks noGrp="1"/>
          </p:cNvSpPr>
          <p:nvPr>
            <p:ph type="title"/>
          </p:nvPr>
        </p:nvSpPr>
        <p:spPr>
          <a:xfrm>
            <a:off x="1371600" y="685800"/>
            <a:ext cx="1686910" cy="5181600"/>
          </a:xfrm>
        </p:spPr>
        <p:txBody>
          <a:bodyPr>
            <a:noAutofit/>
          </a:bodyPr>
          <a:lstStyle/>
          <a:p>
            <a:r>
              <a:rPr lang="en-US" sz="6000" dirty="0"/>
              <a:t>P</a:t>
            </a:r>
            <a:br>
              <a:rPr lang="en-US" sz="6000" dirty="0"/>
            </a:br>
            <a:r>
              <a:rPr lang="en-US" sz="6000" dirty="0"/>
              <a:t>U</a:t>
            </a:r>
            <a:br>
              <a:rPr lang="en-US" sz="6000" dirty="0"/>
            </a:br>
            <a:r>
              <a:rPr lang="en-US" sz="6000" dirty="0"/>
              <a:t>R</a:t>
            </a:r>
            <a:br>
              <a:rPr lang="en-US" sz="6000" dirty="0"/>
            </a:br>
            <a:r>
              <a:rPr lang="en-US" sz="6000" dirty="0"/>
              <a:t>P</a:t>
            </a:r>
            <a:br>
              <a:rPr lang="en-US" sz="6000" dirty="0"/>
            </a:br>
            <a:r>
              <a:rPr lang="en-US" sz="6000" dirty="0"/>
              <a:t>O</a:t>
            </a:r>
            <a:br>
              <a:rPr lang="en-US" sz="6000" dirty="0"/>
            </a:br>
            <a:r>
              <a:rPr lang="en-US" sz="6000" dirty="0"/>
              <a:t>S</a:t>
            </a:r>
            <a:br>
              <a:rPr lang="en-US" sz="6000" dirty="0"/>
            </a:br>
            <a:r>
              <a:rPr lang="en-US" sz="6000" dirty="0"/>
              <a:t>E</a:t>
            </a:r>
          </a:p>
        </p:txBody>
      </p:sp>
      <p:sp>
        <p:nvSpPr>
          <p:cNvPr id="3" name="Content Placeholder 2">
            <a:extLst>
              <a:ext uri="{FF2B5EF4-FFF2-40B4-BE49-F238E27FC236}">
                <a16:creationId xmlns:a16="http://schemas.microsoft.com/office/drawing/2014/main" id="{0DDA3B90-413E-AF46-8CED-655559813A25}"/>
              </a:ext>
            </a:extLst>
          </p:cNvPr>
          <p:cNvSpPr>
            <a:spLocks noGrp="1"/>
          </p:cNvSpPr>
          <p:nvPr>
            <p:ph idx="1"/>
          </p:nvPr>
        </p:nvSpPr>
        <p:spPr>
          <a:xfrm>
            <a:off x="3967656" y="1417564"/>
            <a:ext cx="5644056" cy="2011436"/>
          </a:xfrm>
        </p:spPr>
        <p:txBody>
          <a:bodyPr>
            <a:normAutofit/>
          </a:bodyPr>
          <a:lstStyle/>
          <a:p>
            <a:pPr marL="0" indent="0" algn="ctr">
              <a:buNone/>
            </a:pPr>
            <a:r>
              <a:rPr lang="en-US" sz="3200" dirty="0"/>
              <a:t>Maintain data generated by room-mates to help manage their apartment effectively and track other tasks concurrently.</a:t>
            </a:r>
          </a:p>
        </p:txBody>
      </p:sp>
      <p:pic>
        <p:nvPicPr>
          <p:cNvPr id="4" name="Picture 3" descr="A picture containing text&#10;&#10;Description automatically generated">
            <a:extLst>
              <a:ext uri="{FF2B5EF4-FFF2-40B4-BE49-F238E27FC236}">
                <a16:creationId xmlns:a16="http://schemas.microsoft.com/office/drawing/2014/main" id="{61D513D7-A575-6042-98C6-AA9C20AD2F49}"/>
              </a:ext>
            </a:extLst>
          </p:cNvPr>
          <p:cNvPicPr>
            <a:picLocks noChangeAspect="1"/>
          </p:cNvPicPr>
          <p:nvPr/>
        </p:nvPicPr>
        <p:blipFill>
          <a:blip r:embed="rId2"/>
          <a:stretch>
            <a:fillRect/>
          </a:stretch>
        </p:blipFill>
        <p:spPr>
          <a:xfrm>
            <a:off x="9702799" y="0"/>
            <a:ext cx="2420313" cy="895970"/>
          </a:xfrm>
          <a:prstGeom prst="rect">
            <a:avLst/>
          </a:prstGeom>
        </p:spPr>
      </p:pic>
      <p:sp>
        <p:nvSpPr>
          <p:cNvPr id="7" name="Oval 6">
            <a:extLst>
              <a:ext uri="{FF2B5EF4-FFF2-40B4-BE49-F238E27FC236}">
                <a16:creationId xmlns:a16="http://schemas.microsoft.com/office/drawing/2014/main" id="{362F622F-E452-FF48-BD1A-B68D8D455ED3}"/>
              </a:ext>
            </a:extLst>
          </p:cNvPr>
          <p:cNvSpPr/>
          <p:nvPr/>
        </p:nvSpPr>
        <p:spPr>
          <a:xfrm>
            <a:off x="3364187" y="3971614"/>
            <a:ext cx="2037257" cy="2011436"/>
          </a:xfrm>
          <a:prstGeom prst="ellipse">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Academic</a:t>
            </a:r>
          </a:p>
        </p:txBody>
      </p:sp>
      <p:sp>
        <p:nvSpPr>
          <p:cNvPr id="8" name="Oval 7">
            <a:extLst>
              <a:ext uri="{FF2B5EF4-FFF2-40B4-BE49-F238E27FC236}">
                <a16:creationId xmlns:a16="http://schemas.microsoft.com/office/drawing/2014/main" id="{71956346-941D-6847-B046-75E1916A495A}"/>
              </a:ext>
            </a:extLst>
          </p:cNvPr>
          <p:cNvSpPr/>
          <p:nvPr/>
        </p:nvSpPr>
        <p:spPr>
          <a:xfrm>
            <a:off x="5771056" y="3950594"/>
            <a:ext cx="2037257" cy="2011436"/>
          </a:xfrm>
          <a:prstGeom prst="ellipse">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200" dirty="0">
                <a:ln w="0"/>
                <a:solidFill>
                  <a:schemeClr val="accent1"/>
                </a:solidFill>
                <a:effectLst>
                  <a:outerShdw blurRad="38100" dist="25400" dir="5400000" algn="ctr" rotWithShape="0">
                    <a:srgbClr val="6E747A">
                      <a:alpha val="43000"/>
                    </a:srgbClr>
                  </a:outerShdw>
                </a:effectLst>
              </a:rPr>
              <a:t>Personal</a:t>
            </a:r>
          </a:p>
          <a:p>
            <a:pPr algn="ctr"/>
            <a:r>
              <a:rPr lang="en-US" sz="2200" dirty="0">
                <a:ln w="0"/>
                <a:solidFill>
                  <a:schemeClr val="accent1"/>
                </a:solidFill>
                <a:effectLst>
                  <a:outerShdw blurRad="38100" dist="25400" dir="5400000" algn="ctr" rotWithShape="0">
                    <a:srgbClr val="6E747A">
                      <a:alpha val="43000"/>
                    </a:srgbClr>
                  </a:outerShdw>
                </a:effectLst>
              </a:rPr>
              <a:t>/Common</a:t>
            </a:r>
          </a:p>
          <a:p>
            <a:pPr algn="ctr"/>
            <a:r>
              <a:rPr lang="en-US" sz="2200" dirty="0">
                <a:ln w="0"/>
                <a:solidFill>
                  <a:schemeClr val="accent1"/>
                </a:solidFill>
                <a:effectLst>
                  <a:outerShdw blurRad="38100" dist="25400" dir="5400000" algn="ctr" rotWithShape="0">
                    <a:srgbClr val="6E747A">
                      <a:alpha val="43000"/>
                    </a:srgbClr>
                  </a:outerShdw>
                </a:effectLst>
              </a:rPr>
              <a:t>Expenses</a:t>
            </a:r>
            <a:endParaRPr lang="en-US" sz="2200" dirty="0"/>
          </a:p>
        </p:txBody>
      </p:sp>
      <p:sp>
        <p:nvSpPr>
          <p:cNvPr id="9" name="Oval 8">
            <a:extLst>
              <a:ext uri="{FF2B5EF4-FFF2-40B4-BE49-F238E27FC236}">
                <a16:creationId xmlns:a16="http://schemas.microsoft.com/office/drawing/2014/main" id="{96DDEF4F-1431-8C42-B2AB-77B5824BB42E}"/>
              </a:ext>
            </a:extLst>
          </p:cNvPr>
          <p:cNvSpPr/>
          <p:nvPr/>
        </p:nvSpPr>
        <p:spPr>
          <a:xfrm>
            <a:off x="8114863" y="3950594"/>
            <a:ext cx="2037257" cy="2011436"/>
          </a:xfrm>
          <a:prstGeom prst="ellipse">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Daily Schedule</a:t>
            </a:r>
          </a:p>
        </p:txBody>
      </p:sp>
    </p:spTree>
    <p:extLst>
      <p:ext uri="{BB962C8B-B14F-4D97-AF65-F5344CB8AC3E}">
        <p14:creationId xmlns:p14="http://schemas.microsoft.com/office/powerpoint/2010/main" val="706768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11EC1D5E-30D2-254F-88A1-A6C9EFA3C084}"/>
              </a:ext>
            </a:extLst>
          </p:cNvPr>
          <p:cNvPicPr>
            <a:picLocks noChangeAspect="1"/>
          </p:cNvPicPr>
          <p:nvPr/>
        </p:nvPicPr>
        <p:blipFill>
          <a:blip r:embed="rId2"/>
          <a:stretch>
            <a:fillRect/>
          </a:stretch>
        </p:blipFill>
        <p:spPr>
          <a:xfrm>
            <a:off x="9702799" y="0"/>
            <a:ext cx="2420313" cy="895970"/>
          </a:xfrm>
          <a:prstGeom prst="rect">
            <a:avLst/>
          </a:prstGeom>
        </p:spPr>
      </p:pic>
      <p:sp>
        <p:nvSpPr>
          <p:cNvPr id="3" name="Title 2">
            <a:extLst>
              <a:ext uri="{FF2B5EF4-FFF2-40B4-BE49-F238E27FC236}">
                <a16:creationId xmlns:a16="http://schemas.microsoft.com/office/drawing/2014/main" id="{58C6A0D8-040D-5A45-B688-AED139D854A3}"/>
              </a:ext>
            </a:extLst>
          </p:cNvPr>
          <p:cNvSpPr>
            <a:spLocks noGrp="1"/>
          </p:cNvSpPr>
          <p:nvPr>
            <p:ph type="title"/>
          </p:nvPr>
        </p:nvSpPr>
        <p:spPr>
          <a:xfrm>
            <a:off x="1371600" y="888087"/>
            <a:ext cx="9601200" cy="895970"/>
          </a:xfrm>
        </p:spPr>
        <p:txBody>
          <a:bodyPr/>
          <a:lstStyle/>
          <a:p>
            <a:pPr algn="ctr"/>
            <a:r>
              <a:rPr lang="en-US" dirty="0"/>
              <a:t>Benefits</a:t>
            </a:r>
          </a:p>
        </p:txBody>
      </p:sp>
      <p:sp>
        <p:nvSpPr>
          <p:cNvPr id="4" name="Content Placeholder 3">
            <a:extLst>
              <a:ext uri="{FF2B5EF4-FFF2-40B4-BE49-F238E27FC236}">
                <a16:creationId xmlns:a16="http://schemas.microsoft.com/office/drawing/2014/main" id="{DE661B48-3243-5848-A5E9-0D04A732B780}"/>
              </a:ext>
            </a:extLst>
          </p:cNvPr>
          <p:cNvSpPr>
            <a:spLocks noGrp="1"/>
          </p:cNvSpPr>
          <p:nvPr>
            <p:ph idx="1"/>
          </p:nvPr>
        </p:nvSpPr>
        <p:spPr>
          <a:xfrm>
            <a:off x="1371600" y="1802376"/>
            <a:ext cx="9601200" cy="4569446"/>
          </a:xfrm>
        </p:spPr>
        <p:txBody>
          <a:bodyPr>
            <a:normAutofit/>
          </a:bodyPr>
          <a:lstStyle/>
          <a:p>
            <a:r>
              <a:rPr lang="en-US" sz="2400" dirty="0"/>
              <a:t>Track essential information(Emergency Contacts, COVID test schedule/result) of flat mates for faster and easier access in time of need.</a:t>
            </a:r>
          </a:p>
          <a:p>
            <a:r>
              <a:rPr lang="en-US" sz="2400" dirty="0"/>
              <a:t>Track the personal and shared expenses of flat mate to provide insight into their finances.</a:t>
            </a:r>
          </a:p>
          <a:p>
            <a:r>
              <a:rPr lang="en-US" sz="2400" dirty="0"/>
              <a:t>Track the courses enrolled by flat mates for a better understanding of their academic state.</a:t>
            </a:r>
          </a:p>
          <a:p>
            <a:r>
              <a:rPr lang="en-US" sz="2400" dirty="0"/>
              <a:t>Track the grocery items bought by flat mates to estimate the inventory available in the kitchen pantry and to also know when the items should be used by.</a:t>
            </a:r>
          </a:p>
        </p:txBody>
      </p:sp>
    </p:spTree>
    <p:extLst>
      <p:ext uri="{BB962C8B-B14F-4D97-AF65-F5344CB8AC3E}">
        <p14:creationId xmlns:p14="http://schemas.microsoft.com/office/powerpoint/2010/main" val="1093305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7D64-EBE8-444E-8AD1-B0396FE0AAFA}"/>
              </a:ext>
            </a:extLst>
          </p:cNvPr>
          <p:cNvSpPr>
            <a:spLocks noGrp="1"/>
          </p:cNvSpPr>
          <p:nvPr>
            <p:ph type="title"/>
          </p:nvPr>
        </p:nvSpPr>
        <p:spPr>
          <a:xfrm>
            <a:off x="1295400" y="3255676"/>
            <a:ext cx="9601200" cy="1485900"/>
          </a:xfrm>
        </p:spPr>
        <p:txBody>
          <a:bodyPr anchor="ctr">
            <a:normAutofit/>
          </a:bodyPr>
          <a:lstStyle/>
          <a:p>
            <a:pPr algn="ctr"/>
            <a:r>
              <a:rPr lang="en-US" sz="6000" dirty="0"/>
              <a:t>ERD</a:t>
            </a:r>
          </a:p>
        </p:txBody>
      </p:sp>
      <p:pic>
        <p:nvPicPr>
          <p:cNvPr id="4" name="Graphic 3" descr="Network outline">
            <a:extLst>
              <a:ext uri="{FF2B5EF4-FFF2-40B4-BE49-F238E27FC236}">
                <a16:creationId xmlns:a16="http://schemas.microsoft.com/office/drawing/2014/main" id="{44512D61-DA45-F944-BCB3-610E5A4916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6870" y="1490740"/>
            <a:ext cx="1938260" cy="1938260"/>
          </a:xfrm>
          <a:prstGeom prst="rect">
            <a:avLst/>
          </a:prstGeom>
        </p:spPr>
      </p:pic>
    </p:spTree>
    <p:extLst>
      <p:ext uri="{BB962C8B-B14F-4D97-AF65-F5344CB8AC3E}">
        <p14:creationId xmlns:p14="http://schemas.microsoft.com/office/powerpoint/2010/main" val="505215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4BD315-A794-F146-B1E3-4B4E62171DB9}"/>
              </a:ext>
            </a:extLst>
          </p:cNvPr>
          <p:cNvPicPr>
            <a:picLocks noChangeAspect="1"/>
          </p:cNvPicPr>
          <p:nvPr/>
        </p:nvPicPr>
        <p:blipFill>
          <a:blip r:embed="rId2"/>
          <a:srcRect/>
          <a:stretch/>
        </p:blipFill>
        <p:spPr>
          <a:xfrm>
            <a:off x="2037896" y="0"/>
            <a:ext cx="8875058"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027E4B22-DDAD-3042-B259-578157C41EC5}"/>
              </a:ext>
            </a:extLst>
          </p:cNvPr>
          <p:cNvPicPr>
            <a:picLocks noChangeAspect="1"/>
          </p:cNvPicPr>
          <p:nvPr/>
        </p:nvPicPr>
        <p:blipFill>
          <a:blip r:embed="rId3"/>
          <a:stretch>
            <a:fillRect/>
          </a:stretch>
        </p:blipFill>
        <p:spPr>
          <a:xfrm>
            <a:off x="9702799" y="0"/>
            <a:ext cx="2420313" cy="895970"/>
          </a:xfrm>
          <a:prstGeom prst="rect">
            <a:avLst/>
          </a:prstGeom>
        </p:spPr>
      </p:pic>
      <p:sp>
        <p:nvSpPr>
          <p:cNvPr id="11" name="TextBox 10">
            <a:extLst>
              <a:ext uri="{FF2B5EF4-FFF2-40B4-BE49-F238E27FC236}">
                <a16:creationId xmlns:a16="http://schemas.microsoft.com/office/drawing/2014/main" id="{922FC7B5-B15F-C840-A6A2-81028F9F371C}"/>
              </a:ext>
            </a:extLst>
          </p:cNvPr>
          <p:cNvSpPr txBox="1"/>
          <p:nvPr/>
        </p:nvSpPr>
        <p:spPr>
          <a:xfrm>
            <a:off x="1040524" y="2367171"/>
            <a:ext cx="997372" cy="2123658"/>
          </a:xfrm>
          <a:prstGeom prst="rect">
            <a:avLst/>
          </a:prstGeom>
          <a:noFill/>
        </p:spPr>
        <p:txBody>
          <a:bodyPr wrap="square" rtlCol="0">
            <a:spAutoFit/>
          </a:bodyPr>
          <a:lstStyle/>
          <a:p>
            <a:r>
              <a:rPr lang="en-US" sz="4400" dirty="0">
                <a:solidFill>
                  <a:schemeClr val="bg1"/>
                </a:solidFill>
              </a:rPr>
              <a:t>E</a:t>
            </a:r>
          </a:p>
          <a:p>
            <a:r>
              <a:rPr lang="en-US" sz="4400" dirty="0">
                <a:solidFill>
                  <a:schemeClr val="bg1"/>
                </a:solidFill>
              </a:rPr>
              <a:t>R</a:t>
            </a:r>
          </a:p>
          <a:p>
            <a:r>
              <a:rPr lang="en-US" sz="4400" dirty="0">
                <a:solidFill>
                  <a:schemeClr val="bg1"/>
                </a:solidFill>
              </a:rPr>
              <a:t>D</a:t>
            </a:r>
          </a:p>
        </p:txBody>
      </p:sp>
      <p:cxnSp>
        <p:nvCxnSpPr>
          <p:cNvPr id="13" name="Straight Connector 12">
            <a:extLst>
              <a:ext uri="{FF2B5EF4-FFF2-40B4-BE49-F238E27FC236}">
                <a16:creationId xmlns:a16="http://schemas.microsoft.com/office/drawing/2014/main" id="{2359C781-2418-F44C-A329-4511E2472444}"/>
              </a:ext>
            </a:extLst>
          </p:cNvPr>
          <p:cNvCxnSpPr/>
          <p:nvPr/>
        </p:nvCxnSpPr>
        <p:spPr>
          <a:xfrm>
            <a:off x="1864475" y="1899745"/>
            <a:ext cx="0" cy="370489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043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22FC7B5-B15F-C840-A6A2-81028F9F371C}"/>
              </a:ext>
            </a:extLst>
          </p:cNvPr>
          <p:cNvSpPr txBox="1"/>
          <p:nvPr/>
        </p:nvSpPr>
        <p:spPr>
          <a:xfrm>
            <a:off x="1040524" y="2367171"/>
            <a:ext cx="997372" cy="2123658"/>
          </a:xfrm>
          <a:prstGeom prst="rect">
            <a:avLst/>
          </a:prstGeom>
          <a:noFill/>
        </p:spPr>
        <p:txBody>
          <a:bodyPr wrap="square" rtlCol="0">
            <a:spAutoFit/>
          </a:bodyPr>
          <a:lstStyle/>
          <a:p>
            <a:r>
              <a:rPr lang="en-US" sz="4400" dirty="0">
                <a:solidFill>
                  <a:schemeClr val="bg1"/>
                </a:solidFill>
              </a:rPr>
              <a:t>E</a:t>
            </a:r>
          </a:p>
          <a:p>
            <a:r>
              <a:rPr lang="en-US" sz="4400" dirty="0">
                <a:solidFill>
                  <a:schemeClr val="bg1"/>
                </a:solidFill>
              </a:rPr>
              <a:t>R</a:t>
            </a:r>
          </a:p>
          <a:p>
            <a:r>
              <a:rPr lang="en-US" sz="4400" dirty="0">
                <a:solidFill>
                  <a:schemeClr val="bg1"/>
                </a:solidFill>
              </a:rPr>
              <a:t>D</a:t>
            </a:r>
          </a:p>
        </p:txBody>
      </p:sp>
      <p:cxnSp>
        <p:nvCxnSpPr>
          <p:cNvPr id="13" name="Straight Connector 12">
            <a:extLst>
              <a:ext uri="{FF2B5EF4-FFF2-40B4-BE49-F238E27FC236}">
                <a16:creationId xmlns:a16="http://schemas.microsoft.com/office/drawing/2014/main" id="{2359C781-2418-F44C-A329-4511E2472444}"/>
              </a:ext>
            </a:extLst>
          </p:cNvPr>
          <p:cNvCxnSpPr/>
          <p:nvPr/>
        </p:nvCxnSpPr>
        <p:spPr>
          <a:xfrm>
            <a:off x="1864475" y="1899745"/>
            <a:ext cx="0" cy="370489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0393B3E-6CA4-B948-AFF6-30FC5A6D192A}"/>
              </a:ext>
            </a:extLst>
          </p:cNvPr>
          <p:cNvPicPr>
            <a:picLocks noChangeAspect="1"/>
          </p:cNvPicPr>
          <p:nvPr/>
        </p:nvPicPr>
        <p:blipFill>
          <a:blip r:embed="rId2"/>
          <a:srcRect/>
          <a:stretch/>
        </p:blipFill>
        <p:spPr>
          <a:xfrm>
            <a:off x="2037896" y="0"/>
            <a:ext cx="8875058" cy="6858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EA3583D2-050F-2B4D-87B4-5D17A1462793}"/>
              </a:ext>
            </a:extLst>
          </p:cNvPr>
          <p:cNvPicPr>
            <a:picLocks noChangeAspect="1"/>
          </p:cNvPicPr>
          <p:nvPr/>
        </p:nvPicPr>
        <p:blipFill>
          <a:blip r:embed="rId3"/>
          <a:stretch>
            <a:fillRect/>
          </a:stretch>
        </p:blipFill>
        <p:spPr>
          <a:xfrm>
            <a:off x="9702799" y="0"/>
            <a:ext cx="2420313" cy="895970"/>
          </a:xfrm>
          <a:prstGeom prst="rect">
            <a:avLst/>
          </a:prstGeom>
        </p:spPr>
      </p:pic>
    </p:spTree>
    <p:extLst>
      <p:ext uri="{BB962C8B-B14F-4D97-AF65-F5344CB8AC3E}">
        <p14:creationId xmlns:p14="http://schemas.microsoft.com/office/powerpoint/2010/main" val="2404929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22FC7B5-B15F-C840-A6A2-81028F9F371C}"/>
              </a:ext>
            </a:extLst>
          </p:cNvPr>
          <p:cNvSpPr txBox="1"/>
          <p:nvPr/>
        </p:nvSpPr>
        <p:spPr>
          <a:xfrm>
            <a:off x="1040524" y="2367171"/>
            <a:ext cx="997372" cy="2123658"/>
          </a:xfrm>
          <a:prstGeom prst="rect">
            <a:avLst/>
          </a:prstGeom>
          <a:noFill/>
        </p:spPr>
        <p:txBody>
          <a:bodyPr wrap="square" rtlCol="0">
            <a:spAutoFit/>
          </a:bodyPr>
          <a:lstStyle/>
          <a:p>
            <a:r>
              <a:rPr lang="en-US" sz="4400" dirty="0">
                <a:solidFill>
                  <a:schemeClr val="bg1"/>
                </a:solidFill>
              </a:rPr>
              <a:t>E</a:t>
            </a:r>
          </a:p>
          <a:p>
            <a:r>
              <a:rPr lang="en-US" sz="4400" dirty="0">
                <a:solidFill>
                  <a:schemeClr val="bg1"/>
                </a:solidFill>
              </a:rPr>
              <a:t>R</a:t>
            </a:r>
          </a:p>
          <a:p>
            <a:r>
              <a:rPr lang="en-US" sz="4400" dirty="0">
                <a:solidFill>
                  <a:schemeClr val="bg1"/>
                </a:solidFill>
              </a:rPr>
              <a:t>D</a:t>
            </a:r>
          </a:p>
        </p:txBody>
      </p:sp>
      <p:cxnSp>
        <p:nvCxnSpPr>
          <p:cNvPr id="13" name="Straight Connector 12">
            <a:extLst>
              <a:ext uri="{FF2B5EF4-FFF2-40B4-BE49-F238E27FC236}">
                <a16:creationId xmlns:a16="http://schemas.microsoft.com/office/drawing/2014/main" id="{2359C781-2418-F44C-A329-4511E2472444}"/>
              </a:ext>
            </a:extLst>
          </p:cNvPr>
          <p:cNvCxnSpPr/>
          <p:nvPr/>
        </p:nvCxnSpPr>
        <p:spPr>
          <a:xfrm>
            <a:off x="1864475" y="1899745"/>
            <a:ext cx="0" cy="370489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0AECD8-DC41-5747-ACD5-D17C6C132542}"/>
              </a:ext>
            </a:extLst>
          </p:cNvPr>
          <p:cNvPicPr>
            <a:picLocks noChangeAspect="1"/>
          </p:cNvPicPr>
          <p:nvPr/>
        </p:nvPicPr>
        <p:blipFill>
          <a:blip r:embed="rId2"/>
          <a:srcRect/>
          <a:stretch/>
        </p:blipFill>
        <p:spPr>
          <a:xfrm>
            <a:off x="2037896" y="0"/>
            <a:ext cx="8875058" cy="6858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702A19B7-E5EB-D84D-8B51-05CD30FC3976}"/>
              </a:ext>
            </a:extLst>
          </p:cNvPr>
          <p:cNvPicPr>
            <a:picLocks noChangeAspect="1"/>
          </p:cNvPicPr>
          <p:nvPr/>
        </p:nvPicPr>
        <p:blipFill>
          <a:blip r:embed="rId3"/>
          <a:stretch>
            <a:fillRect/>
          </a:stretch>
        </p:blipFill>
        <p:spPr>
          <a:xfrm>
            <a:off x="9702799" y="0"/>
            <a:ext cx="2420313" cy="895970"/>
          </a:xfrm>
          <a:prstGeom prst="rect">
            <a:avLst/>
          </a:prstGeom>
        </p:spPr>
      </p:pic>
    </p:spTree>
    <p:extLst>
      <p:ext uri="{BB962C8B-B14F-4D97-AF65-F5344CB8AC3E}">
        <p14:creationId xmlns:p14="http://schemas.microsoft.com/office/powerpoint/2010/main" val="3068102107"/>
      </p:ext>
    </p:extLst>
  </p:cSld>
  <p:clrMapOvr>
    <a:masterClrMapping/>
  </p:clrMapOvr>
</p:sld>
</file>

<file path=ppt/theme/theme1.xml><?xml version="1.0" encoding="utf-8"?>
<a:theme xmlns:a="http://schemas.openxmlformats.org/drawingml/2006/main" name="Crop">
  <a:themeElements>
    <a:clrScheme name="Custom 3">
      <a:dk1>
        <a:srgbClr val="000000"/>
      </a:dk1>
      <a:lt1>
        <a:srgbClr val="FFFFFF"/>
      </a:lt1>
      <a:dk2>
        <a:srgbClr val="E5BF67"/>
      </a:dk2>
      <a:lt2>
        <a:srgbClr val="EFEDE3"/>
      </a:lt2>
      <a:accent1>
        <a:srgbClr val="E5BF68"/>
      </a:accent1>
      <a:accent2>
        <a:srgbClr val="E5BF68"/>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{D9C9FC90-2EF4-D641-ADCB-47D577182B20}tf10001072</Template>
  <TotalTime>1544</TotalTime>
  <Words>512</Words>
  <Application>Microsoft Macintosh PowerPoint</Application>
  <PresentationFormat>Widescreen</PresentationFormat>
  <Paragraphs>74</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Calibri</vt:lpstr>
      <vt:lpstr>Franklin Gothic Book</vt:lpstr>
      <vt:lpstr>Crop</vt:lpstr>
      <vt:lpstr>Apartment  Management System</vt:lpstr>
      <vt:lpstr>Contents</vt:lpstr>
      <vt:lpstr>Introduction</vt:lpstr>
      <vt:lpstr>P U R P O S E</vt:lpstr>
      <vt:lpstr>Benefits</vt:lpstr>
      <vt:lpstr>ERD</vt:lpstr>
      <vt:lpstr>PowerPoint Presentation</vt:lpstr>
      <vt:lpstr>PowerPoint Presentation</vt:lpstr>
      <vt:lpstr>PowerPoint Presentation</vt:lpstr>
      <vt:lpstr>PowerPoint Presentation</vt:lpstr>
      <vt:lpstr>PowerPoint Presentation</vt:lpstr>
      <vt:lpstr>Server-Side Modules</vt:lpstr>
      <vt:lpstr>Check Constraints</vt:lpstr>
      <vt:lpstr>Check Constraints</vt:lpstr>
      <vt:lpstr>Computed Columns</vt:lpstr>
      <vt:lpstr>Computed Columns (Output)</vt:lpstr>
      <vt:lpstr>Computed Columns</vt:lpstr>
      <vt:lpstr>Computed Columns (Output)</vt:lpstr>
      <vt:lpstr>Report &amp; Analysis</vt:lpstr>
      <vt:lpstr>PowerPoint Presentation</vt:lpstr>
      <vt:lpstr>PowerPoint Presentation</vt:lpstr>
      <vt:lpstr>PowerPoint Presentation</vt:lpstr>
      <vt:lpstr>Future Scope</vt:lpstr>
      <vt:lpstr>Areas of Improvement</vt:lpstr>
      <vt:lpstr>Thank You!</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Apartment  Management System</dc:title>
  <dc:creator>. ISHAM</dc:creator>
  <cp:lastModifiedBy>. ISHAM</cp:lastModifiedBy>
  <cp:revision>35</cp:revision>
  <dcterms:created xsi:type="dcterms:W3CDTF">2021-04-15T21:40:10Z</dcterms:created>
  <dcterms:modified xsi:type="dcterms:W3CDTF">2021-04-17T15:13:21Z</dcterms:modified>
</cp:coreProperties>
</file>